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273" r:id="rId4"/>
    <p:sldId id="272" r:id="rId5"/>
    <p:sldId id="274" r:id="rId6"/>
    <p:sldId id="275" r:id="rId7"/>
    <p:sldId id="277" r:id="rId8"/>
    <p:sldId id="276" r:id="rId9"/>
    <p:sldId id="278" r:id="rId10"/>
    <p:sldId id="280" r:id="rId11"/>
    <p:sldId id="281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57" r:id="rId21"/>
    <p:sldId id="358" r:id="rId22"/>
    <p:sldId id="359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292" r:id="rId46"/>
    <p:sldId id="316" r:id="rId47"/>
    <p:sldId id="317" r:id="rId48"/>
    <p:sldId id="318" r:id="rId49"/>
    <p:sldId id="319" r:id="rId50"/>
    <p:sldId id="320" r:id="rId51"/>
    <p:sldId id="354" r:id="rId52"/>
    <p:sldId id="355" r:id="rId53"/>
    <p:sldId id="356" r:id="rId54"/>
  </p:sldIdLst>
  <p:sldSz cx="12192000" cy="6858000"/>
  <p:notesSz cx="6858000" cy="9144000"/>
  <p:embeddedFontLst>
    <p:embeddedFont>
      <p:font typeface="Arial Unicode MS" pitchFamily="50" charset="-127"/>
      <p:regular r:id="rId56"/>
    </p:embeddedFont>
    <p:embeddedFont>
      <p:font typeface="맑은 고딕" pitchFamily="50" charset="-127"/>
      <p:regular r:id="rId57"/>
      <p:bold r:id="rId58"/>
    </p:embeddedFont>
    <p:embeddedFont>
      <p:font typeface="HY견고딕" pitchFamily="18" charset="-127"/>
      <p:regular r:id="rId59"/>
    </p:embeddedFont>
    <p:embeddedFont>
      <p:font typeface="HY헤드라인M" pitchFamily="18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F3F3F"/>
    <a:srgbClr val="FFC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1" autoAdjust="0"/>
    <p:restoredTop sz="84871" autoAdjust="0"/>
  </p:normalViewPr>
  <p:slideViewPr>
    <p:cSldViewPr snapToGrid="0" showGuides="1">
      <p:cViewPr>
        <p:scale>
          <a:sx n="66" d="100"/>
          <a:sy n="66" d="100"/>
        </p:scale>
        <p:origin x="-1026" y="-336"/>
      </p:cViewPr>
      <p:guideLst>
        <p:guide orient="horz" pos="2092"/>
        <p:guide pos="3840"/>
        <p:guide pos="17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67F99-7978-499A-8769-3203233673E0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60CF-409F-481E-B9B8-6EED7690F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18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Strike</a:t>
            </a:r>
            <a:r>
              <a:rPr lang="ko-KR" altLang="en-US" dirty="0" smtClean="0"/>
              <a:t>팀의 팀장 장재영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박세훈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김정윤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김대섭</a:t>
            </a:r>
            <a:r>
              <a:rPr lang="en-US" altLang="ko-KR" dirty="0" smtClean="0"/>
              <a:t>)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인사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(3</a:t>
            </a:r>
            <a:r>
              <a:rPr lang="ko-KR" altLang="en-US" dirty="0" smtClean="0"/>
              <a:t>명 팀원 퇴장하고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저희 팀은 이번에 기획한 프로젝트 </a:t>
            </a:r>
            <a:r>
              <a:rPr lang="en-US" altLang="ko-KR" dirty="0" smtClean="0"/>
              <a:t>Study Tool</a:t>
            </a:r>
            <a:r>
              <a:rPr lang="en-US" altLang="ko-KR" baseline="0" dirty="0" smtClean="0"/>
              <a:t> Kit</a:t>
            </a:r>
            <a:r>
              <a:rPr lang="ko-KR" altLang="en-US" baseline="0" dirty="0" smtClean="0"/>
              <a:t>의 이름을 따서 </a:t>
            </a:r>
            <a:r>
              <a:rPr lang="en-US" altLang="ko-KR" baseline="0" dirty="0" smtClean="0"/>
              <a:t>Strike</a:t>
            </a:r>
            <a:r>
              <a:rPr lang="ko-KR" altLang="en-US" baseline="0" dirty="0" smtClean="0"/>
              <a:t>팀으로 지었습니다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지금부터 발표를 시작하도록 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23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아이디어를 제안하고 벤치마킹을 진행하였습니다</a:t>
            </a:r>
            <a:endParaRPr lang="en-US" altLang="ko-KR" dirty="0" smtClean="0"/>
          </a:p>
          <a:p>
            <a:r>
              <a:rPr lang="ko-KR" altLang="en-US" dirty="0" smtClean="0"/>
              <a:t>이후 요구사항 </a:t>
            </a:r>
            <a:r>
              <a:rPr lang="ko-KR" altLang="en-US" dirty="0" err="1" smtClean="0"/>
              <a:t>정의서를</a:t>
            </a:r>
            <a:r>
              <a:rPr lang="ko-KR" altLang="en-US" dirty="0" smtClean="0"/>
              <a:t> 따라 </a:t>
            </a:r>
            <a:r>
              <a:rPr lang="ko-KR" altLang="en-US" dirty="0" err="1" smtClean="0"/>
              <a:t>유즈케이스를</a:t>
            </a:r>
            <a:r>
              <a:rPr lang="ko-KR" altLang="en-US" dirty="0" smtClean="0"/>
              <a:t> 분석하고 </a:t>
            </a:r>
            <a:r>
              <a:rPr lang="ko-KR" altLang="en-US" dirty="0" err="1" smtClean="0"/>
              <a:t>유즈케이스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정의서를</a:t>
            </a:r>
            <a:r>
              <a:rPr lang="ko-KR" altLang="en-US" dirty="0" smtClean="0"/>
              <a:t> 작성하였습니다</a:t>
            </a:r>
            <a:endParaRPr lang="en-US" altLang="ko-KR" dirty="0" smtClean="0"/>
          </a:p>
          <a:p>
            <a:r>
              <a:rPr lang="ko-KR" altLang="en-US" dirty="0" smtClean="0"/>
              <a:t>키 추출을 통한 클래스 다이어그램을 추출하고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설계를 진행하였습니다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설계와 단위 테스트를 진행하였습니다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설계 단계에서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를 포함한 통합을 진행하였고 시퀀스를 다이어그램을 작성하였습니다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소스코딩 및 디버깅 단계를 진행하였습니다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759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역할 분담은 일정 관리 프로그램은 저와 김정윤 팀원이 진행하였고</a:t>
            </a:r>
            <a:endParaRPr lang="en-US" altLang="ko-KR" dirty="0" smtClean="0"/>
          </a:p>
          <a:p>
            <a:r>
              <a:rPr lang="ko-KR" altLang="en-US" dirty="0" smtClean="0"/>
              <a:t>문서 편집 프로그램은 김대섭 팀원과 박세훈 팀원이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208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벤치마킹부터는 박세훈 팀원이 발표를 진행하겠습니다</a:t>
            </a:r>
            <a:endParaRPr lang="en-US" altLang="ko-KR" dirty="0" smtClean="0"/>
          </a:p>
          <a:p>
            <a:r>
              <a:rPr lang="ko-KR" altLang="en-US" dirty="0" smtClean="0"/>
              <a:t>벤치마킹부터 발표를 </a:t>
            </a:r>
            <a:r>
              <a:rPr lang="ko-KR" altLang="en-US" dirty="0" err="1" smtClean="0"/>
              <a:t>이어서할</a:t>
            </a:r>
            <a:r>
              <a:rPr lang="ko-KR" altLang="en-US" dirty="0" smtClean="0"/>
              <a:t> 팀원 박세훈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 이어서 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84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156">
              <a:defRPr/>
            </a:pPr>
            <a:r>
              <a:rPr lang="ko-KR" altLang="ko-KR"/>
              <a:t>일단 일정에 관련된 달력을 제공하기 위해 </a:t>
            </a:r>
            <a:r>
              <a:rPr lang="ko-KR" altLang="ko-KR" smtClean="0"/>
              <a:t>안드로이드기반의 </a:t>
            </a:r>
            <a:r>
              <a:rPr lang="en-US" altLang="ko-KR" smtClean="0"/>
              <a:t>S</a:t>
            </a:r>
            <a:r>
              <a:rPr lang="ko-KR" altLang="en-US" smtClean="0"/>
              <a:t>플래너와</a:t>
            </a:r>
            <a:r>
              <a:rPr lang="ko-KR" altLang="ko-KR" smtClean="0"/>
              <a:t> </a:t>
            </a:r>
            <a:r>
              <a:rPr lang="ko-KR" altLang="en-US" smtClean="0"/>
              <a:t>네이버 자료실의 순위를 토대로 개인 개발자 분야에서 높은 순위를 기록하고 있는 </a:t>
            </a:r>
            <a:r>
              <a:rPr lang="ko-KR" altLang="ko-KR" smtClean="0"/>
              <a:t>프리 스케쥴러를 벤치마킹 하</a:t>
            </a:r>
            <a:r>
              <a:rPr lang="ko-KR" altLang="en-US" smtClean="0"/>
              <a:t>였습니다</a:t>
            </a:r>
            <a:r>
              <a:rPr lang="en-US" altLang="ko-KR" smtClean="0"/>
              <a:t>.</a:t>
            </a:r>
            <a:endParaRPr lang="ko-KR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F3FCD-3C70-4BA9-B843-DA12EA6217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0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문서 작업에 관련된 프로그램중</a:t>
            </a:r>
            <a:r>
              <a:rPr lang="ko-KR" altLang="ko-KR" smtClean="0"/>
              <a:t> </a:t>
            </a:r>
            <a:r>
              <a:rPr lang="ko-KR" altLang="en-US" smtClean="0"/>
              <a:t>가장 많이 사용하고 많은 기능들을 가지고있는 편집기인</a:t>
            </a:r>
            <a:r>
              <a:rPr lang="en-US" altLang="ko-KR" smtClean="0"/>
              <a:t> </a:t>
            </a:r>
            <a:r>
              <a:rPr lang="en-US" altLang="ko-KR"/>
              <a:t>MS </a:t>
            </a:r>
            <a:r>
              <a:rPr lang="en-US" altLang="ko-KR" smtClean="0"/>
              <a:t>Office</a:t>
            </a:r>
            <a:r>
              <a:rPr lang="en-US" altLang="ko-KR" baseline="0"/>
              <a:t> </a:t>
            </a:r>
            <a:r>
              <a:rPr lang="en-US" altLang="ko-KR" baseline="0" smtClean="0"/>
              <a:t>Word</a:t>
            </a:r>
            <a:r>
              <a:rPr lang="ko-KR" altLang="en-US" baseline="0" smtClean="0"/>
              <a:t>와 </a:t>
            </a:r>
            <a:r>
              <a:rPr lang="en-US" altLang="ko-KR" baseline="0" smtClean="0"/>
              <a:t>MS Office</a:t>
            </a:r>
            <a:r>
              <a:rPr lang="ko-KR" altLang="en-US" baseline="0" smtClean="0"/>
              <a:t>보다는 한글에 더특화된</a:t>
            </a:r>
            <a:r>
              <a:rPr lang="en-US" altLang="ko-KR" smtClean="0"/>
              <a:t> </a:t>
            </a:r>
            <a:r>
              <a:rPr lang="ko-KR" altLang="ko-KR" smtClean="0"/>
              <a:t>한글</a:t>
            </a:r>
            <a:r>
              <a:rPr lang="en-US" altLang="ko-KR" smtClean="0"/>
              <a:t> </a:t>
            </a:r>
            <a:r>
              <a:rPr lang="en-US" altLang="ko-KR"/>
              <a:t>2010 </a:t>
            </a:r>
            <a:r>
              <a:rPr lang="ko-KR" altLang="ko-KR"/>
              <a:t>을 벤치 </a:t>
            </a:r>
            <a:r>
              <a:rPr lang="ko-KR" altLang="ko-KR" smtClean="0"/>
              <a:t>마킹하였</a:t>
            </a:r>
            <a:r>
              <a:rPr lang="ko-KR" altLang="en-US" smtClean="0"/>
              <a:t>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F3FCD-3C70-4BA9-B843-DA12EA6217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37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그리고 간편하게 노트형식으로 문서 작업할 수 있는 </a:t>
            </a:r>
            <a:r>
              <a:rPr lang="en-US" altLang="ko-KR" smtClean="0"/>
              <a:t>MS Office </a:t>
            </a:r>
            <a:r>
              <a:rPr lang="en-US" altLang="ko-KR"/>
              <a:t>One </a:t>
            </a:r>
            <a:r>
              <a:rPr lang="en-US" altLang="ko-KR" smtClean="0"/>
              <a:t>Note</a:t>
            </a:r>
            <a:r>
              <a:rPr lang="ko-KR" altLang="ko-KR" smtClean="0"/>
              <a:t>와</a:t>
            </a:r>
            <a:r>
              <a:rPr lang="en-US" altLang="ko-KR" smtClean="0"/>
              <a:t> </a:t>
            </a:r>
            <a:r>
              <a:rPr lang="ko-KR" altLang="en-US" smtClean="0"/>
              <a:t>윈도우에서 기본적으로 제공하는 스티커 메모를</a:t>
            </a:r>
            <a:r>
              <a:rPr lang="ko-KR" altLang="ko-KR" smtClean="0"/>
              <a:t> 벤치마킹</a:t>
            </a:r>
            <a:r>
              <a:rPr lang="en-US" altLang="ko-KR" smtClean="0"/>
              <a:t> </a:t>
            </a:r>
            <a:r>
              <a:rPr lang="ko-KR" altLang="ko-KR" smtClean="0"/>
              <a:t>하였</a:t>
            </a:r>
            <a:r>
              <a:rPr lang="ko-KR" altLang="en-US" smtClean="0"/>
              <a:t>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F3FCD-3C70-4BA9-B843-DA12EA6217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7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156">
              <a:defRPr/>
            </a:pPr>
            <a:r>
              <a:rPr lang="ko-KR" altLang="en-US" smtClean="0"/>
              <a:t>다음은 개</a:t>
            </a:r>
            <a:r>
              <a:rPr lang="ko-KR" altLang="ko-KR" smtClean="0"/>
              <a:t>발자</a:t>
            </a:r>
            <a:r>
              <a:rPr lang="en-US" altLang="ko-KR" smtClean="0"/>
              <a:t>,Java </a:t>
            </a:r>
            <a:r>
              <a:rPr lang="ko-KR" altLang="en-US" smtClean="0"/>
              <a:t>학습자가 사용하는 편집기로 가장 많이 사용</a:t>
            </a:r>
            <a:r>
              <a:rPr lang="ko-KR" altLang="en-US" baseline="0" smtClean="0"/>
              <a:t>되고있는</a:t>
            </a:r>
            <a:r>
              <a:rPr lang="ko-KR" altLang="en-US" smtClean="0"/>
              <a:t> </a:t>
            </a:r>
            <a:r>
              <a:rPr lang="en-US" altLang="ko-KR" smtClean="0"/>
              <a:t>Eclipse</a:t>
            </a:r>
            <a:r>
              <a:rPr lang="ko-KR" altLang="en-US" smtClean="0"/>
              <a:t>와 </a:t>
            </a:r>
            <a:r>
              <a:rPr lang="en-US" altLang="ko-KR" smtClean="0"/>
              <a:t>Eclipse</a:t>
            </a:r>
            <a:r>
              <a:rPr lang="ko-KR" altLang="en-US" smtClean="0"/>
              <a:t>보다는 빠르고 단순하게 작업할 수 있는 </a:t>
            </a:r>
            <a:r>
              <a:rPr lang="en-US" altLang="ko-KR" smtClean="0"/>
              <a:t>Edit Plus</a:t>
            </a:r>
            <a:r>
              <a:rPr lang="ko-KR" altLang="ko-KR" smtClean="0"/>
              <a:t>를 </a:t>
            </a:r>
            <a:r>
              <a:rPr lang="ko-KR" altLang="ko-KR"/>
              <a:t>벤치마킹을 하였습니다</a:t>
            </a:r>
            <a:r>
              <a:rPr lang="en-US" altLang="ko-KR"/>
              <a:t>.</a:t>
            </a:r>
            <a:endParaRPr lang="ko-KR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F3FCD-3C70-4BA9-B843-DA12EA62170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420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이를 토대로 개발자 및 학습자들이 학습단계에서 </a:t>
            </a:r>
            <a:r>
              <a:rPr lang="en-US" altLang="ko-KR" smtClean="0"/>
              <a:t>Java Code</a:t>
            </a:r>
            <a:r>
              <a:rPr lang="ko-KR" altLang="en-US" smtClean="0"/>
              <a:t>와 </a:t>
            </a:r>
            <a:r>
              <a:rPr lang="en-US" altLang="ko-KR" smtClean="0"/>
              <a:t>Code </a:t>
            </a:r>
            <a:r>
              <a:rPr lang="ko-KR" altLang="en-US" smtClean="0"/>
              <a:t>에 대한 설명의 가독성을 높이기위해 주석처리 대신에 일반적인 </a:t>
            </a:r>
            <a:r>
              <a:rPr lang="en-US" altLang="ko-KR" smtClean="0"/>
              <a:t>Text</a:t>
            </a:r>
            <a:r>
              <a:rPr lang="ko-KR" altLang="en-US" smtClean="0"/>
              <a:t>입력할 수 있도록하는 요구 사항이 나왔습니다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88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제공할 서비스입니다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기본 서비스로는 월별형태의</a:t>
            </a:r>
            <a:r>
              <a:rPr lang="en-US" altLang="ko-KR" smtClean="0"/>
              <a:t>UI,</a:t>
            </a:r>
            <a:r>
              <a:rPr lang="ko-KR" altLang="en-US" smtClean="0"/>
              <a:t>문서 작업</a:t>
            </a:r>
            <a:r>
              <a:rPr lang="en-US" altLang="ko-KR" smtClean="0"/>
              <a:t>,Java Code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편집기능이 있고</a:t>
            </a:r>
            <a:r>
              <a:rPr lang="en-US" altLang="ko-KR" baseline="0" smtClean="0"/>
              <a:t>,</a:t>
            </a:r>
          </a:p>
          <a:p>
            <a:r>
              <a:rPr lang="ko-KR" altLang="en-US" baseline="0" smtClean="0"/>
              <a:t>특화 서비스로는 </a:t>
            </a:r>
            <a:r>
              <a:rPr lang="en-US" altLang="ko-KR" baseline="0" smtClean="0"/>
              <a:t>Java Code </a:t>
            </a:r>
            <a:r>
              <a:rPr lang="ko-KR" altLang="en-US" baseline="0" smtClean="0"/>
              <a:t>포맷팅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소스 코드 설명부 자동 주석처리를 제공할 예정이고</a:t>
            </a:r>
            <a:endParaRPr lang="en-US" altLang="ko-KR" baseline="0" smtClean="0"/>
          </a:p>
          <a:p>
            <a:r>
              <a:rPr lang="ko-KR" altLang="en-US" baseline="0" smtClean="0"/>
              <a:t>부가 서비스로는 이별 단위의 일정 관리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기념일 표시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추진 일정 표시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알빌 기능을 제공할 예정입니다</a:t>
            </a:r>
            <a:r>
              <a:rPr lang="en-US" altLang="ko-KR" baseline="0" smtClean="0"/>
              <a:t>.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58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다음은 분석단계 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9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프로그램 개요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벤치마킹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 설계 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시현 순서로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93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유즈케이스 정의서와 벤치마킹 통합문서를</a:t>
            </a:r>
            <a:r>
              <a:rPr lang="ko-KR" altLang="en-US" baseline="0" smtClean="0"/>
              <a:t> 토대로 명사추출을 하여 액터후보가 나왔는데 가장 적합한 액터로 학습자가 나왔습니다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그리고 동사 추출을 하여서 다음과 같은 유즈케이스 다이어그램이 도출되었습니다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93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학습문서에 관련된 유즈케이스</a:t>
            </a:r>
            <a:endParaRPr lang="en-US" altLang="ko-KR" smtClean="0"/>
          </a:p>
          <a:p>
            <a:r>
              <a:rPr lang="ko-KR" altLang="en-US" smtClean="0"/>
              <a:t>일정에 관련된 유즈케이스가 도출되었습니다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다음 발표부터는 김정윤 팀원이 이어서 계속 하겠습니다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02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발표자 김정윤입니다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이어서 발표를 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다음은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차 </a:t>
            </a:r>
            <a:r>
              <a:rPr lang="ko-KR" altLang="en-US" b="1" dirty="0" err="1" smtClean="0"/>
              <a:t>키추출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통해 도출된 </a:t>
            </a:r>
            <a:r>
              <a:rPr lang="ko-KR" altLang="en-US" b="1" dirty="0" smtClean="0"/>
              <a:t>클래스 후보</a:t>
            </a:r>
            <a:r>
              <a:rPr lang="ko-KR" altLang="en-US" dirty="0" smtClean="0"/>
              <a:t>들입니다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40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클래스 후보들을 추려내어 이렇게 </a:t>
            </a:r>
            <a:r>
              <a:rPr lang="ko-KR" altLang="en-US" b="1" dirty="0" smtClean="0"/>
              <a:t>클래스들을 추출</a:t>
            </a:r>
            <a:r>
              <a:rPr lang="ko-KR" altLang="en-US" dirty="0" smtClean="0"/>
              <a:t>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5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명사</a:t>
            </a:r>
            <a:r>
              <a:rPr lang="ko-KR" altLang="en-US" dirty="0" smtClean="0"/>
              <a:t>들을 클래스에 배치하여 </a:t>
            </a:r>
            <a:r>
              <a:rPr lang="ko-KR" altLang="en-US" b="1" dirty="0" smtClean="0"/>
              <a:t>분석 클래스 다이어그램</a:t>
            </a:r>
            <a:r>
              <a:rPr lang="ko-KR" altLang="en-US" dirty="0" smtClean="0"/>
              <a:t>을 만들었습니다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그리고나서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동사 배치</a:t>
            </a:r>
            <a:r>
              <a:rPr lang="ko-KR" altLang="en-US" dirty="0" smtClean="0"/>
              <a:t>를 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3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/>
              <a:t>영문화 및 </a:t>
            </a:r>
            <a:r>
              <a:rPr lang="en-US" altLang="ko-KR" b="1" dirty="0" smtClean="0"/>
              <a:t>DAO</a:t>
            </a:r>
            <a:r>
              <a:rPr lang="ko-KR" altLang="en-US" b="1" dirty="0" smtClean="0"/>
              <a:t>설계</a:t>
            </a:r>
            <a:r>
              <a:rPr lang="ko-KR" altLang="en-US" dirty="0" smtClean="0"/>
              <a:t>를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36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dayScheduleInfoDAO</a:t>
            </a:r>
            <a:r>
              <a:rPr lang="ko-KR" altLang="en-US" dirty="0" smtClean="0"/>
              <a:t>는 일정정보의 목록을 가지고 있고 기본적으로 일정정보를</a:t>
            </a:r>
            <a:r>
              <a:rPr lang="ko-KR" altLang="en-US" b="1" dirty="0" smtClean="0"/>
              <a:t> 추가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수정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삭제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검색</a:t>
            </a:r>
            <a:r>
              <a:rPr lang="ko-KR" altLang="en-US" dirty="0" smtClean="0"/>
              <a:t>의 기능을 넣었습니다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b="1" dirty="0" err="1" smtClean="0"/>
              <a:t>싱글톤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적용하여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는 한번만 생성되도록 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멤버를 조작할 수 있는 </a:t>
            </a:r>
            <a:r>
              <a:rPr lang="ko-KR" altLang="en-US" dirty="0" err="1" smtClean="0"/>
              <a:t>메소드들을</a:t>
            </a:r>
            <a:r>
              <a:rPr lang="ko-KR" altLang="en-US" dirty="0" smtClean="0"/>
              <a:t> 추가하였습니다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218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마찬가지로 이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에도 적용하였습니다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218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Dao</a:t>
            </a:r>
            <a:r>
              <a:rPr lang="ko-KR" altLang="en-US" dirty="0" smtClean="0"/>
              <a:t>를 추출한 다음</a:t>
            </a:r>
            <a:r>
              <a:rPr lang="en-US" altLang="ko-KR" dirty="0" smtClean="0"/>
              <a:t>, file</a:t>
            </a:r>
            <a:r>
              <a:rPr lang="ko-KR" altLang="en-US" dirty="0" smtClean="0"/>
              <a:t>설계를 했는데요</a:t>
            </a:r>
            <a:r>
              <a:rPr lang="en-US" altLang="ko-KR" dirty="0" smtClean="0"/>
              <a:t>, data</a:t>
            </a:r>
            <a:r>
              <a:rPr lang="ko-KR" altLang="en-US" dirty="0" smtClean="0"/>
              <a:t>를 저장하는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파일에서 </a:t>
            </a:r>
            <a:r>
              <a:rPr lang="en-US" altLang="ko-KR" dirty="0" err="1" smtClean="0"/>
              <a:t>hashmap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읽어올 날짜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.java</a:t>
            </a:r>
            <a:r>
              <a:rPr lang="ko-KR" altLang="en-US" dirty="0" smtClean="0"/>
              <a:t>를 저장하는 폴더를 설계하였습니다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3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프로그램 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180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쪽을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</a:t>
            </a:r>
            <a:r>
              <a:rPr lang="ko-KR" altLang="en-US" dirty="0" smtClean="0"/>
              <a:t>음은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초기 설계 화면입니다</a:t>
            </a:r>
            <a:r>
              <a:rPr lang="en-US" altLang="ko-KR" dirty="0" smtClean="0"/>
              <a:t>. Main</a:t>
            </a:r>
            <a:r>
              <a:rPr lang="ko-KR" altLang="en-US" dirty="0" smtClean="0"/>
              <a:t>화면에서 추가하기 및 수정하기 버튼을 누르면 각 화면이 뜹니다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여기에서 날짜를 고를 수 있고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선택하면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화면이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열기화면을 선택하면 열기화면이 </a:t>
            </a:r>
            <a:r>
              <a:rPr lang="ko-KR" altLang="en-US" dirty="0" err="1" smtClean="0"/>
              <a:t>뜹니당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화면에서 문서</a:t>
            </a:r>
            <a:r>
              <a:rPr lang="ko-KR" altLang="en-US" baseline="0" dirty="0" smtClean="0"/>
              <a:t> 열기 버튼을 클릭하면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07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문서 편집화면이 뜨고 차례대로 새</a:t>
            </a:r>
            <a:r>
              <a:rPr lang="ko-KR" altLang="en-US" baseline="0" dirty="0" smtClean="0"/>
              <a:t> 파일 열기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열기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다른 이름으로 저장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인쇄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문서 편집 기능을 구상하였습니다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17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Ui</a:t>
            </a:r>
            <a:r>
              <a:rPr lang="ko-KR" altLang="en-US" dirty="0" smtClean="0"/>
              <a:t>실제 화면입니다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427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문서 편집하기 실제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47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Ui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만들고 도출한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클래스 다이어그램입니다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</a:t>
            </a:r>
            <a:r>
              <a:rPr lang="en-US" altLang="ko-KR" dirty="0" smtClean="0"/>
              <a:t>scheduler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기본화면이 뜨면 </a:t>
            </a:r>
            <a:r>
              <a:rPr lang="ko-KR" altLang="en-US" baseline="0" dirty="0" err="1" smtClean="0"/>
              <a:t>그안에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 클래스들이 들어 있고 기본화면에서 수정 및 확인 버튼 이 </a:t>
            </a:r>
            <a:r>
              <a:rPr lang="ko-KR" altLang="en-US" baseline="0" dirty="0" err="1" smtClean="0"/>
              <a:t>두개의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ui</a:t>
            </a:r>
            <a:r>
              <a:rPr lang="ko-KR" altLang="en-US" baseline="0" dirty="0" smtClean="0"/>
              <a:t>가 뜹니다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수정 및 추가에서 버튼을 누르면 </a:t>
            </a:r>
            <a:r>
              <a:rPr lang="ko-KR" altLang="en-US" baseline="0" dirty="0" err="1" smtClean="0"/>
              <a:t>알람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달력 등의 화면이 뜹니다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문서를 새로 생성 및 열기를 하면 </a:t>
            </a:r>
            <a:r>
              <a:rPr lang="en-US" altLang="ko-KR" baseline="0" dirty="0" err="1" smtClean="0"/>
              <a:t>STKprojectTextUI</a:t>
            </a:r>
            <a:r>
              <a:rPr lang="ko-KR" altLang="en-US" baseline="0" dirty="0" smtClean="0"/>
              <a:t>이 뜨고 편집하기 버튼을 누르면 </a:t>
            </a:r>
            <a:r>
              <a:rPr lang="en-US" altLang="ko-KR" baseline="0" dirty="0" err="1" smtClean="0"/>
              <a:t>FontSytleView</a:t>
            </a:r>
            <a:r>
              <a:rPr lang="ko-KR" altLang="en-US" baseline="0" dirty="0" smtClean="0"/>
              <a:t>클래스가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열기 및 저장을 하는 </a:t>
            </a:r>
            <a:r>
              <a:rPr lang="en-US" altLang="ko-KR" baseline="0" dirty="0" err="1" smtClean="0"/>
              <a:t>FileLoadUI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FileSaveUI</a:t>
            </a:r>
            <a:r>
              <a:rPr lang="ko-KR" altLang="en-US" baseline="0" dirty="0" smtClean="0"/>
              <a:t>가 뜹니다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98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을 이어주는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설계를 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프로그램이 </a:t>
            </a:r>
            <a:r>
              <a:rPr lang="ko-KR" altLang="en-US" dirty="0" err="1" smtClean="0"/>
              <a:t>시작할때</a:t>
            </a:r>
            <a:r>
              <a:rPr lang="en-US" altLang="ko-KR" dirty="0" smtClean="0"/>
              <a:t>, data</a:t>
            </a:r>
            <a:r>
              <a:rPr lang="ko-KR" altLang="en-US" dirty="0" smtClean="0"/>
              <a:t>를 읽어서 </a:t>
            </a:r>
            <a:r>
              <a:rPr lang="en-US" altLang="ko-KR" dirty="0" err="1" smtClean="0"/>
              <a:t>dao</a:t>
            </a:r>
            <a:r>
              <a:rPr lang="ko-KR" altLang="en-US" dirty="0" smtClean="0"/>
              <a:t>에 저장하는 </a:t>
            </a:r>
            <a:r>
              <a:rPr lang="en-US" altLang="ko-KR" dirty="0" smtClean="0"/>
              <a:t>data </a:t>
            </a:r>
            <a:r>
              <a:rPr lang="en-US" altLang="ko-KR" dirty="0" err="1" smtClean="0"/>
              <a:t>io</a:t>
            </a:r>
            <a:r>
              <a:rPr lang="en-US" altLang="ko-KR" dirty="0" smtClean="0"/>
              <a:t> controller</a:t>
            </a:r>
            <a:r>
              <a:rPr lang="ko-KR" altLang="en-US" dirty="0" smtClean="0"/>
              <a:t>를 설계하였고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69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일정 </a:t>
            </a:r>
            <a:r>
              <a:rPr lang="ko-KR" altLang="en-US" dirty="0" err="1" smtClean="0"/>
              <a:t>추가시에</a:t>
            </a:r>
            <a:r>
              <a:rPr lang="ko-KR" altLang="en-US" dirty="0" smtClean="0"/>
              <a:t> 일정을 추가하는 </a:t>
            </a:r>
            <a:r>
              <a:rPr lang="en-US" altLang="ko-KR" dirty="0" smtClean="0"/>
              <a:t>add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scheduler info controller</a:t>
            </a:r>
            <a:r>
              <a:rPr lang="ko-KR" altLang="en-US" baseline="0" dirty="0" smtClean="0"/>
              <a:t>와 일정 </a:t>
            </a:r>
            <a:r>
              <a:rPr lang="ko-KR" altLang="en-US" baseline="0" dirty="0" err="1" smtClean="0"/>
              <a:t>수정시</a:t>
            </a:r>
            <a:r>
              <a:rPr lang="ko-KR" altLang="en-US" baseline="0" dirty="0" smtClean="0"/>
              <a:t> 수정하는 </a:t>
            </a:r>
            <a:r>
              <a:rPr lang="en-US" altLang="ko-KR" baseline="0" dirty="0" err="1" smtClean="0"/>
              <a:t>modifyScheduleInfoController</a:t>
            </a:r>
            <a:r>
              <a:rPr lang="ko-KR" altLang="en-US" baseline="0" dirty="0" smtClean="0"/>
              <a:t>를 설계하였습니다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62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일정을 검색하는 </a:t>
            </a:r>
            <a:r>
              <a:rPr lang="en-US" altLang="ko-KR" dirty="0" err="1" smtClean="0"/>
              <a:t>SearchDayScheduleInfoController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45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7766">
              <a:defRPr/>
            </a:pPr>
            <a:r>
              <a:rPr lang="ko-KR" altLang="en-US" dirty="0" smtClean="0"/>
              <a:t>일정을</a:t>
            </a:r>
            <a:r>
              <a:rPr lang="ko-KR" altLang="en-US" baseline="0" dirty="0" smtClean="0"/>
              <a:t> 삭제하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DeleteScheduleInfoController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12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학습문서를 추가하는</a:t>
            </a:r>
            <a:r>
              <a:rPr lang="en-US" altLang="ko-KR" baseline="0" dirty="0" smtClean="0"/>
              <a:t>  </a:t>
            </a:r>
            <a:r>
              <a:rPr lang="ko-KR" altLang="en-US" baseline="0" dirty="0" smtClean="0"/>
              <a:t>컨트롤러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963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Programming</a:t>
            </a:r>
            <a:r>
              <a:rPr lang="en-US" altLang="ko-KR" baseline="0" dirty="0" smtClean="0"/>
              <a:t> language </a:t>
            </a:r>
            <a:r>
              <a:rPr lang="ko-KR" altLang="en-US" baseline="0" dirty="0" smtClean="0"/>
              <a:t>관련 학습을 하다 보면 </a:t>
            </a:r>
            <a:r>
              <a:rPr lang="en-US" altLang="ko-KR" baseline="0" dirty="0" smtClean="0"/>
              <a:t>Source Code</a:t>
            </a:r>
            <a:r>
              <a:rPr lang="ko-KR" altLang="en-US" baseline="0" dirty="0" smtClean="0"/>
              <a:t>에 대한 설명을 주석으로 밖에 처리하지 못하는 불편함을 종종 겪게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 같은 경우엔 한글이나 </a:t>
            </a:r>
            <a:r>
              <a:rPr lang="en-US" altLang="ko-KR" baseline="0" dirty="0" smtClean="0"/>
              <a:t>Office Word</a:t>
            </a:r>
            <a:r>
              <a:rPr lang="ko-KR" altLang="en-US" baseline="0" dirty="0" smtClean="0"/>
              <a:t>를 사용해서 </a:t>
            </a:r>
            <a:r>
              <a:rPr lang="en-US" altLang="ko-KR" baseline="0" dirty="0" smtClean="0"/>
              <a:t>Source code</a:t>
            </a:r>
            <a:r>
              <a:rPr lang="ko-KR" altLang="en-US" baseline="0" dirty="0" smtClean="0"/>
              <a:t>에 대한 설명을 다시 정리하는데 이와 같은 경우엔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작업을 하는 불편을 겪게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이러한 불편을 해결해 줄 수 있는 프로그램을 개발해보는 것이 어떨까 생각하게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512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문서를 저장하는 컨트롤러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486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문서를 </a:t>
            </a:r>
            <a:r>
              <a:rPr lang="ko-KR" altLang="en-US" dirty="0" err="1" smtClean="0"/>
              <a:t>다른이름으로</a:t>
            </a:r>
            <a:r>
              <a:rPr lang="ko-KR" altLang="en-US" dirty="0" smtClean="0"/>
              <a:t> 저장하는 컨트롤러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578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문서를 여는 컨트롤러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922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문서를 삭제하는 컨트롤러를 설계하였습니다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435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나온 클래스 다이어그램 구조는 </a:t>
            </a:r>
            <a:r>
              <a:rPr lang="en-US" altLang="ko-KR" dirty="0" err="1" smtClean="0"/>
              <a:t>mvc</a:t>
            </a:r>
            <a:r>
              <a:rPr lang="ko-KR" altLang="en-US" dirty="0" smtClean="0"/>
              <a:t>의 구조를 </a:t>
            </a:r>
            <a:r>
              <a:rPr lang="ko-KR" altLang="en-US" dirty="0" err="1" smtClean="0"/>
              <a:t>갖추고있습니다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//</a:t>
            </a:r>
            <a:r>
              <a:rPr lang="ko-KR" altLang="en-US" dirty="0" smtClean="0"/>
              <a:t>그래서 나온 전체적인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다이어</a:t>
            </a:r>
            <a:r>
              <a:rPr lang="ko-KR" altLang="en-US" dirty="0" smtClean="0"/>
              <a:t> 그램이고 </a:t>
            </a:r>
            <a:r>
              <a:rPr lang="en-US" altLang="ko-KR" dirty="0" err="1" smtClean="0"/>
              <a:t>mvc</a:t>
            </a:r>
            <a:r>
              <a:rPr lang="ko-KR" altLang="en-US" dirty="0" smtClean="0"/>
              <a:t>의 구조를 갖추고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9693-2D01-4ACE-9A4F-ACAAD831F83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183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시퀀스 다이어그램 발표를 진행하도록 하겠습니다</a:t>
            </a:r>
            <a:endParaRPr lang="en-US" altLang="ko-KR" dirty="0" smtClean="0"/>
          </a:p>
          <a:p>
            <a:r>
              <a:rPr lang="ko-KR" altLang="en-US" dirty="0" smtClean="0"/>
              <a:t>시퀀스 다이어그램은 문서 저장하기와 일정 추가하기를 살펴보도록 하겠습니다</a:t>
            </a:r>
            <a:endParaRPr lang="en-US" altLang="ko-KR" dirty="0" smtClean="0"/>
          </a:p>
          <a:p>
            <a:r>
              <a:rPr lang="ko-KR" altLang="en-US" dirty="0" smtClean="0"/>
              <a:t>시퀀스 다이어그램은 </a:t>
            </a:r>
            <a:r>
              <a:rPr lang="ko-KR" altLang="en-US" dirty="0" err="1" smtClean="0"/>
              <a:t>유즈케이스</a:t>
            </a:r>
            <a:r>
              <a:rPr lang="ko-KR" altLang="en-US" dirty="0" smtClean="0"/>
              <a:t> 정의서의 흐름과 함께 진행하도록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468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문서 저장하기 </a:t>
            </a:r>
            <a:r>
              <a:rPr lang="ko-KR" altLang="en-US" dirty="0" err="1" smtClean="0"/>
              <a:t>유즈케이스</a:t>
            </a:r>
            <a:r>
              <a:rPr lang="ko-KR" altLang="en-US" dirty="0" smtClean="0"/>
              <a:t> 정의서입니다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처음 학습자는 문서 저장하기를 요청하게 되고 시스템은 문서가 기존 문서인지 새로 추가하는 문서인지를 검사하게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시퀀스 흐름은</a:t>
            </a:r>
            <a:r>
              <a:rPr lang="ko-KR" altLang="en-US" baseline="0" dirty="0" smtClean="0"/>
              <a:t> 다음과 같이 문서 저장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의 흐름이 진행되고 시스템이 </a:t>
            </a:r>
            <a:r>
              <a:rPr lang="en-US" altLang="ko-KR" baseline="0" dirty="0" smtClean="0"/>
              <a:t>Controller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DAO</a:t>
            </a:r>
            <a:r>
              <a:rPr lang="ko-KR" altLang="en-US" baseline="0" dirty="0" smtClean="0"/>
              <a:t>를 거쳐 문서 고유 </a:t>
            </a:r>
            <a:r>
              <a:rPr lang="en-US" altLang="ko-KR" baseline="0" dirty="0" smtClean="0"/>
              <a:t>Code</a:t>
            </a:r>
            <a:r>
              <a:rPr lang="ko-KR" altLang="en-US" baseline="0" dirty="0" smtClean="0"/>
              <a:t>값과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가상 </a:t>
            </a:r>
            <a:r>
              <a:rPr lang="ko-KR" altLang="en-US" baseline="0" dirty="0" err="1" smtClean="0"/>
              <a:t>디렉토리를</a:t>
            </a:r>
            <a:r>
              <a:rPr lang="ko-KR" altLang="en-US" baseline="0" dirty="0" smtClean="0"/>
              <a:t> 기준으로 문서 검사를 진행하게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482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추가하는 학습 문서일 경우에는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제공되고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에서 학습자가 문서에 대한 정보를 입력하게 되면</a:t>
            </a:r>
            <a:endParaRPr lang="en-US" altLang="ko-KR" dirty="0" smtClean="0"/>
          </a:p>
          <a:p>
            <a:r>
              <a:rPr lang="ko-KR" altLang="en-US" dirty="0" smtClean="0"/>
              <a:t>입력된 정보를 가지고 저장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 저장을 요청하게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그러면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저장을 요청하게 됩니다</a:t>
            </a:r>
            <a:endParaRPr lang="en-US" altLang="ko-KR" dirty="0" smtClean="0"/>
          </a:p>
          <a:p>
            <a:r>
              <a:rPr lang="ko-KR" altLang="en-US" dirty="0" smtClean="0"/>
              <a:t>시퀀스 흐름 또한 추가하는 학습 문서에 대한 정보를 입력하는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제공되고 입력된 정보로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저장 요청을 하는 흐름이</a:t>
            </a:r>
            <a:endParaRPr lang="en-US" altLang="ko-KR" dirty="0" smtClean="0"/>
          </a:p>
          <a:p>
            <a:r>
              <a:rPr lang="ko-KR" altLang="en-US" dirty="0" smtClean="0"/>
              <a:t>진행되게 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766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기존에 문서가 존재하는 경우에는 새로운 정보를 입력하지 않고 기존에 정보를 가지고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저장을 요청하는 흐름으로 진행되게 됩니다</a:t>
            </a:r>
            <a:endParaRPr lang="en-US" altLang="ko-KR" dirty="0" smtClean="0"/>
          </a:p>
          <a:p>
            <a:r>
              <a:rPr lang="ko-KR" altLang="en-US" dirty="0" smtClean="0"/>
              <a:t>시퀀스의 흐름</a:t>
            </a:r>
            <a:r>
              <a:rPr lang="ko-KR" altLang="en-US" baseline="0" dirty="0" smtClean="0"/>
              <a:t> 또한 동일하게 진행되는 것을 확인할 수 있습니다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948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일정 추가하기 </a:t>
            </a:r>
            <a:r>
              <a:rPr lang="ko-KR" altLang="en-US" dirty="0" err="1" smtClean="0"/>
              <a:t>유즈케이스</a:t>
            </a:r>
            <a:r>
              <a:rPr lang="ko-KR" altLang="en-US" dirty="0" smtClean="0"/>
              <a:t> 정의서입니다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학습자가 일정 추가하기를 요청하면 시스템은 일정에 대한 종류와 정보 입력을 요청하게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시스템의 요청</a:t>
            </a:r>
            <a:r>
              <a:rPr lang="ko-KR" altLang="en-US" baseline="0" dirty="0" smtClean="0"/>
              <a:t> 이후 사용자는 일정 정보를 입력하게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시퀀스를 살펴보게 되면 일정 추가하기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가 제공되고 일정 추가하기 내에서 제공되는 달력 </a:t>
            </a:r>
            <a:r>
              <a:rPr lang="en-US" altLang="ko-KR" baseline="0" dirty="0" smtClean="0"/>
              <a:t>UI, </a:t>
            </a:r>
            <a:r>
              <a:rPr lang="ko-KR" altLang="en-US" baseline="0" dirty="0" smtClean="0"/>
              <a:t>시간 입력 </a:t>
            </a:r>
            <a:r>
              <a:rPr lang="en-US" altLang="ko-KR" baseline="0" dirty="0" smtClean="0"/>
              <a:t>UI, </a:t>
            </a:r>
            <a:r>
              <a:rPr lang="ko-KR" altLang="en-US" baseline="0" dirty="0" err="1" smtClean="0"/>
              <a:t>알람</a:t>
            </a:r>
            <a:r>
              <a:rPr lang="ko-KR" altLang="en-US" baseline="0" dirty="0" smtClean="0"/>
              <a:t> 및 이미지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가 </a:t>
            </a:r>
            <a:endParaRPr lang="en-US" altLang="ko-KR" baseline="0" dirty="0" smtClean="0"/>
          </a:p>
          <a:p>
            <a:r>
              <a:rPr lang="ko-KR" altLang="en-US" baseline="0" dirty="0" smtClean="0"/>
              <a:t>추가로 생성되게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제공된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에서 사용자는 일정 정보를 입력하게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94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소스코드를 작성할</a:t>
            </a:r>
            <a:r>
              <a:rPr lang="ko-KR" altLang="en-US" baseline="0" dirty="0" smtClean="0"/>
              <a:t> 때 </a:t>
            </a:r>
            <a:r>
              <a:rPr lang="en-US" altLang="ko-KR" baseline="0" dirty="0" smtClean="0"/>
              <a:t>Source Code</a:t>
            </a:r>
            <a:r>
              <a:rPr lang="ko-KR" altLang="en-US" baseline="0" dirty="0" smtClean="0"/>
              <a:t>에 대한 설명을 쉽게 작성할 수 있는 </a:t>
            </a:r>
            <a:r>
              <a:rPr lang="en-US" altLang="ko-KR" baseline="0" dirty="0" smtClean="0"/>
              <a:t>Tool </a:t>
            </a:r>
            <a:r>
              <a:rPr lang="ko-KR" altLang="en-US" baseline="0" dirty="0" smtClean="0"/>
              <a:t>프로그램을 기획하게 되었습니다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684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입력된 정보를 기준으로 일정 추가를 사용자가 요청하게 되면 시스템은 입력된 일정을 추가하게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시퀀스를 살펴보면 사용자가 입력한 정보를 바탕으로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단에서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통해서 일정 추가를</a:t>
            </a:r>
            <a:endParaRPr lang="en-US" altLang="ko-KR" dirty="0" smtClean="0"/>
          </a:p>
          <a:p>
            <a:r>
              <a:rPr lang="ko-KR" altLang="en-US" dirty="0" smtClean="0"/>
              <a:t>요청하는 것을 확인할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948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smtClean="0"/>
              <a:t>동영상 시연은 김대섭 팀원이 진행하도록 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46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468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46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Study Tool Kit </a:t>
            </a:r>
            <a:r>
              <a:rPr lang="ko-KR" altLang="en-US" dirty="0" smtClean="0"/>
              <a:t>프로그램은 </a:t>
            </a:r>
            <a:r>
              <a:rPr lang="en-US" altLang="ko-KR" dirty="0" smtClean="0"/>
              <a:t>(PT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내용 언급</a:t>
            </a:r>
            <a:r>
              <a:rPr lang="en-US" altLang="ko-KR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학습단계에 있는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학습자들이 </a:t>
            </a:r>
            <a:r>
              <a:rPr lang="en-US" altLang="ko-KR" dirty="0" smtClean="0"/>
              <a:t>Source Code</a:t>
            </a:r>
            <a:r>
              <a:rPr lang="ko-KR" altLang="en-US" dirty="0" smtClean="0"/>
              <a:t>의 내용을 손 쉽게 정리할 수 있도록 도와주는 프로그램이고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en-US" altLang="ko-KR" dirty="0" smtClean="0"/>
              <a:t>Source</a:t>
            </a:r>
            <a:r>
              <a:rPr lang="en-US" altLang="ko-KR" baseline="0" dirty="0" smtClean="0"/>
              <a:t> Code</a:t>
            </a:r>
            <a:r>
              <a:rPr lang="ko-KR" altLang="en-US" baseline="0" dirty="0" smtClean="0"/>
              <a:t>의 학습 파일 생성과 함께 학습 자료를 날짜 별로 체계적으로 관리해주는 간단한 일정 관리 프로그램을 지원합니다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52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한계 및 제공 서비스 단위 입니다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일정 관리 프로그램은 간단하게 일정을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있습니다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학습 문서 작성 프로그램에서는 학습 문서를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26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프로그램의 타깃은 많은 학습량과 시간을 요구하는 개발 관련 공부에</a:t>
            </a:r>
            <a:endParaRPr lang="en-US" altLang="ko-KR" dirty="0" smtClean="0"/>
          </a:p>
          <a:p>
            <a:r>
              <a:rPr lang="ko-KR" altLang="en-US" dirty="0" smtClean="0"/>
              <a:t>시간을 절약하고 체계적으로 학습 자료를 관리하고 싶어하는 학습자들입니다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9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오늘날 많은 학습자들은 시간을 절약하고 싶어하고 </a:t>
            </a:r>
            <a:endParaRPr lang="en-US" altLang="ko-KR" dirty="0" smtClean="0"/>
          </a:p>
          <a:p>
            <a:r>
              <a:rPr lang="ko-KR" altLang="en-US" dirty="0" smtClean="0"/>
              <a:t>전세계적으로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학습자들이 더욱 더 증가하고 있는 추세라</a:t>
            </a:r>
            <a:endParaRPr lang="en-US" altLang="ko-KR" dirty="0" smtClean="0"/>
          </a:p>
          <a:p>
            <a:r>
              <a:rPr lang="ko-KR" altLang="en-US" dirty="0" smtClean="0"/>
              <a:t>저희 프로그램은 가능성과 비전</a:t>
            </a:r>
            <a:r>
              <a:rPr lang="ko-KR" altLang="en-US" baseline="0" dirty="0" smtClean="0"/>
              <a:t> 있는 프로그램이라 할 수 있겠습니다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60CF-409F-481E-B9B8-6EED7690F2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07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16114" y="0"/>
            <a:ext cx="12308114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1542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0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4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BB7C-ED8A-4757-AD83-71D1217BD5FA}" type="datetimeFigureOut">
              <a:rPr lang="ko-KR" altLang="en-US" smtClean="0"/>
              <a:t>2015-05-16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40536-C8E0-4247-A6C3-5135EE3E1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75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35891" y="2417583"/>
            <a:ext cx="3967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5891" y="3196991"/>
            <a:ext cx="2538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altLang="ko-KR" sz="3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STriKe</a:t>
            </a:r>
            <a:endParaRPr lang="en-US" altLang="ko-KR" sz="32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994009" y="2417583"/>
            <a:ext cx="0" cy="1558817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57427" y="2195795"/>
            <a:ext cx="0" cy="3755062"/>
          </a:xfrm>
          <a:prstGeom prst="line">
            <a:avLst/>
          </a:prstGeom>
          <a:ln w="2540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9590954" y="2479137"/>
            <a:ext cx="1355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590954" y="3215945"/>
            <a:ext cx="15696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장재영</a:t>
            </a:r>
            <a:endParaRPr lang="en-US" altLang="ko-KR" sz="36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김대섭</a:t>
            </a:r>
            <a:endParaRPr lang="en-US" altLang="ko-KR" sz="36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박세훈</a:t>
            </a:r>
            <a:endParaRPr lang="en-US" altLang="ko-KR" sz="36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3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김정</a:t>
            </a:r>
            <a:r>
              <a:rPr lang="ko-KR" altLang="en-US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윤</a:t>
            </a:r>
            <a:endParaRPr lang="en-US" altLang="ko-KR" sz="36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36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C:\Users\JavaPro\AppData\Local\Microsoft\Windows\Temporary Internet Files\Content.IE5\4ZW5H5MJ\Pen-Scribbling-2964-large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94" y="794481"/>
            <a:ext cx="2423022" cy="28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32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8633" y="313012"/>
            <a:ext cx="2694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990262"/>
              </p:ext>
            </p:extLst>
          </p:nvPr>
        </p:nvGraphicFramePr>
        <p:xfrm>
          <a:off x="57152" y="1481666"/>
          <a:ext cx="12001500" cy="4747685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2000250"/>
                <a:gridCol w="2000250"/>
                <a:gridCol w="2000250"/>
                <a:gridCol w="2000250"/>
                <a:gridCol w="2000250"/>
                <a:gridCol w="2000250"/>
              </a:tblGrid>
              <a:tr h="935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>
                          <a:solidFill>
                            <a:srgbClr val="002060"/>
                          </a:solidFill>
                        </a:rPr>
                        <a:t>Mon</a:t>
                      </a:r>
                      <a:endParaRPr lang="ko-KR" altLang="en-US" sz="3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>
                          <a:solidFill>
                            <a:srgbClr val="002060"/>
                          </a:solidFill>
                        </a:rPr>
                        <a:t>Tue</a:t>
                      </a:r>
                      <a:endParaRPr lang="ko-KR" altLang="en-US" sz="3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>
                          <a:solidFill>
                            <a:srgbClr val="002060"/>
                          </a:solidFill>
                        </a:rPr>
                        <a:t>Wed</a:t>
                      </a:r>
                      <a:endParaRPr lang="ko-KR" altLang="en-US" sz="3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>
                          <a:solidFill>
                            <a:srgbClr val="002060"/>
                          </a:solidFill>
                        </a:rPr>
                        <a:t>Thu</a:t>
                      </a:r>
                      <a:endParaRPr lang="ko-KR" altLang="en-US" sz="3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>
                          <a:solidFill>
                            <a:srgbClr val="002060"/>
                          </a:solidFill>
                        </a:rPr>
                        <a:t>Fri</a:t>
                      </a:r>
                      <a:endParaRPr lang="ko-KR" altLang="en-US" sz="3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smtClean="0">
                          <a:solidFill>
                            <a:srgbClr val="002060"/>
                          </a:solidFill>
                        </a:rPr>
                        <a:t>Sat</a:t>
                      </a:r>
                      <a:endParaRPr lang="ko-KR" altLang="en-US" sz="3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</a:tr>
              <a:tr h="1257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아이디어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제안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및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주제선정</a:t>
                      </a:r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벤치마킹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개별 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작성 및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통합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57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요구사항 정의서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작성 및 </a:t>
                      </a:r>
                      <a:r>
                        <a:rPr lang="ko-KR" altLang="en-US" sz="1600" baseline="0" dirty="0" err="1" smtClean="0">
                          <a:solidFill>
                            <a:schemeClr val="tx1"/>
                          </a:solidFill>
                        </a:rPr>
                        <a:t>유즈케이스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분석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정의서 작성</a:t>
                      </a:r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유즈케이스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정의서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작성 및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키 추출</a:t>
                      </a:r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동사 배치</a:t>
                      </a:r>
                      <a:endParaRPr lang="en-US" altLang="ko-KR" sz="16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클래스 다이어그램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DAO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File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설계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DAO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File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클래스 단위 테스트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설계 및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단위 테스트</a:t>
                      </a:r>
                      <a:endParaRPr lang="en-US" altLang="ko-KR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975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설계 단계 클래스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통합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(Controller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설계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클래스 상세 설계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시퀀스 다이어그램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클래스 상세 설계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시퀀스 다이어그램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소스 코딩 및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디버깅 단계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소스 코딩 및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디버깅 단계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최종 발표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064250" y="2429778"/>
            <a:ext cx="1982316" cy="12341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503150" y="2598967"/>
            <a:ext cx="1982316" cy="12341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46566" y="2429778"/>
            <a:ext cx="1982316" cy="12341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566" y="3663950"/>
            <a:ext cx="4005734" cy="12341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61383" y="3663950"/>
            <a:ext cx="4005734" cy="12341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46566" y="3663950"/>
            <a:ext cx="1982316" cy="123417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566" y="4898122"/>
            <a:ext cx="1982316" cy="132487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27882" y="4898122"/>
            <a:ext cx="4005734" cy="132487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23148" y="4898122"/>
            <a:ext cx="4005734" cy="132487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028882" y="4898122"/>
            <a:ext cx="1982316" cy="132487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8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2" animBg="1"/>
      <p:bldP spid="17" grpId="0" animBg="1"/>
      <p:bldP spid="17" grpId="1" animBg="1"/>
      <p:bldP spid="18" grpId="0" animBg="1"/>
      <p:bldP spid="1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8633" y="313012"/>
            <a:ext cx="45768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Division of roles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1068388" y="1630363"/>
            <a:ext cx="4566287" cy="4218992"/>
            <a:chOff x="672" y="1344"/>
            <a:chExt cx="2130" cy="1968"/>
          </a:xfrm>
        </p:grpSpPr>
        <p:sp>
          <p:nvSpPr>
            <p:cNvPr id="7" name="AutoShape 3"/>
            <p:cNvSpPr>
              <a:spLocks noChangeArrowheads="1"/>
            </p:cNvSpPr>
            <p:nvPr/>
          </p:nvSpPr>
          <p:spPr bwMode="gray">
            <a:xfrm>
              <a:off x="672" y="1872"/>
              <a:ext cx="2112" cy="1440"/>
            </a:xfrm>
            <a:prstGeom prst="roundRect">
              <a:avLst>
                <a:gd name="adj" fmla="val 10347"/>
              </a:avLst>
            </a:prstGeom>
            <a:gradFill rotWithShape="1">
              <a:gsLst>
                <a:gs pos="0">
                  <a:srgbClr val="CCECFF"/>
                </a:gs>
                <a:gs pos="100000">
                  <a:srgbClr val="CCECFF">
                    <a:gamma/>
                    <a:tint val="0"/>
                    <a:invGamma/>
                  </a:srgbClr>
                </a:gs>
              </a:gsLst>
              <a:lin ang="18900000" scaled="1"/>
            </a:gradFill>
            <a:ln w="50800">
              <a:solidFill>
                <a:srgbClr val="7099E2"/>
              </a:solidFill>
              <a:round/>
              <a:headEnd/>
              <a:tailEnd/>
            </a:ln>
            <a:effectLst>
              <a:outerShdw dist="107763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2304" y="1344"/>
              <a:ext cx="498" cy="1245"/>
              <a:chOff x="2304" y="1344"/>
              <a:chExt cx="498" cy="1245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gray">
              <a:xfrm>
                <a:off x="2425" y="1344"/>
                <a:ext cx="233" cy="25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7099E2"/>
              </a:solidFill>
              <a:ln>
                <a:noFill/>
              </a:ln>
              <a:effectLst>
                <a:outerShdw dist="91581" dir="3378596" algn="ctr" rotWithShape="0">
                  <a:srgbClr val="C0C0C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gray">
              <a:xfrm>
                <a:off x="2304" y="1625"/>
                <a:ext cx="498" cy="96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7099E2"/>
              </a:solidFill>
              <a:ln>
                <a:noFill/>
              </a:ln>
              <a:effectLst>
                <a:outerShdw dist="91581" dir="3378596" algn="ctr" rotWithShape="0">
                  <a:srgbClr val="C0C0C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2" name="Text Box 8"/>
          <p:cNvSpPr txBox="1">
            <a:spLocks noChangeArrowheads="1"/>
          </p:cNvSpPr>
          <p:nvPr/>
        </p:nvSpPr>
        <p:spPr bwMode="gray">
          <a:xfrm>
            <a:off x="1296988" y="2844574"/>
            <a:ext cx="32928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일정관리 프로그램</a:t>
            </a:r>
            <a:endParaRPr lang="en-US" altLang="ko-KR" sz="28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6461059" y="1630363"/>
            <a:ext cx="4557712" cy="4218992"/>
            <a:chOff x="2880" y="1344"/>
            <a:chExt cx="2126" cy="1968"/>
          </a:xfrm>
        </p:grpSpPr>
        <p:sp>
          <p:nvSpPr>
            <p:cNvPr id="15" name="AutoShape 10"/>
            <p:cNvSpPr>
              <a:spLocks noChangeArrowheads="1"/>
            </p:cNvSpPr>
            <p:nvPr/>
          </p:nvSpPr>
          <p:spPr bwMode="gray">
            <a:xfrm>
              <a:off x="2894" y="1872"/>
              <a:ext cx="2112" cy="1440"/>
            </a:xfrm>
            <a:prstGeom prst="roundRect">
              <a:avLst>
                <a:gd name="adj" fmla="val 10347"/>
              </a:avLst>
            </a:prstGeom>
            <a:gradFill rotWithShape="1">
              <a:gsLst>
                <a:gs pos="0">
                  <a:srgbClr val="D8F4BE">
                    <a:gamma/>
                    <a:tint val="0"/>
                    <a:invGamma/>
                  </a:srgbClr>
                </a:gs>
                <a:gs pos="100000">
                  <a:srgbClr val="D8F4BE"/>
                </a:gs>
              </a:gsLst>
              <a:lin ang="2700000" scaled="1"/>
            </a:gradFill>
            <a:ln w="50800">
              <a:solidFill>
                <a:srgbClr val="44988C"/>
              </a:solidFill>
              <a:round/>
              <a:headEnd/>
              <a:tailEnd/>
            </a:ln>
            <a:effectLst>
              <a:outerShdw dist="107763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17" name="Group 12"/>
            <p:cNvGrpSpPr>
              <a:grpSpLocks/>
            </p:cNvGrpSpPr>
            <p:nvPr/>
          </p:nvGrpSpPr>
          <p:grpSpPr bwMode="auto">
            <a:xfrm>
              <a:off x="2880" y="1344"/>
              <a:ext cx="498" cy="1245"/>
              <a:chOff x="2880" y="1344"/>
              <a:chExt cx="498" cy="1245"/>
            </a:xfrm>
          </p:grpSpPr>
          <p:sp>
            <p:nvSpPr>
              <p:cNvPr id="18" name="Freeform 13"/>
              <p:cNvSpPr>
                <a:spLocks/>
              </p:cNvSpPr>
              <p:nvPr/>
            </p:nvSpPr>
            <p:spPr bwMode="gray">
              <a:xfrm>
                <a:off x="3001" y="1344"/>
                <a:ext cx="233" cy="254"/>
              </a:xfrm>
              <a:custGeom>
                <a:avLst/>
                <a:gdLst>
                  <a:gd name="T0" fmla="*/ 133 w 267"/>
                  <a:gd name="T1" fmla="*/ 0 h 292"/>
                  <a:gd name="T2" fmla="*/ 161 w 267"/>
                  <a:gd name="T3" fmla="*/ 3 h 292"/>
                  <a:gd name="T4" fmla="*/ 186 w 267"/>
                  <a:gd name="T5" fmla="*/ 12 h 292"/>
                  <a:gd name="T6" fmla="*/ 209 w 267"/>
                  <a:gd name="T7" fmla="*/ 25 h 292"/>
                  <a:gd name="T8" fmla="*/ 228 w 267"/>
                  <a:gd name="T9" fmla="*/ 42 h 292"/>
                  <a:gd name="T10" fmla="*/ 245 w 267"/>
                  <a:gd name="T11" fmla="*/ 64 h 292"/>
                  <a:gd name="T12" fmla="*/ 257 w 267"/>
                  <a:gd name="T13" fmla="*/ 88 h 292"/>
                  <a:gd name="T14" fmla="*/ 265 w 267"/>
                  <a:gd name="T15" fmla="*/ 116 h 292"/>
                  <a:gd name="T16" fmla="*/ 267 w 267"/>
                  <a:gd name="T17" fmla="*/ 146 h 292"/>
                  <a:gd name="T18" fmla="*/ 265 w 267"/>
                  <a:gd name="T19" fmla="*/ 175 h 292"/>
                  <a:gd name="T20" fmla="*/ 257 w 267"/>
                  <a:gd name="T21" fmla="*/ 203 h 292"/>
                  <a:gd name="T22" fmla="*/ 245 w 267"/>
                  <a:gd name="T23" fmla="*/ 227 h 292"/>
                  <a:gd name="T24" fmla="*/ 228 w 267"/>
                  <a:gd name="T25" fmla="*/ 249 h 292"/>
                  <a:gd name="T26" fmla="*/ 209 w 267"/>
                  <a:gd name="T27" fmla="*/ 267 h 292"/>
                  <a:gd name="T28" fmla="*/ 186 w 267"/>
                  <a:gd name="T29" fmla="*/ 281 h 292"/>
                  <a:gd name="T30" fmla="*/ 161 w 267"/>
                  <a:gd name="T31" fmla="*/ 289 h 292"/>
                  <a:gd name="T32" fmla="*/ 133 w 267"/>
                  <a:gd name="T33" fmla="*/ 292 h 292"/>
                  <a:gd name="T34" fmla="*/ 103 w 267"/>
                  <a:gd name="T35" fmla="*/ 288 h 292"/>
                  <a:gd name="T36" fmla="*/ 75 w 267"/>
                  <a:gd name="T37" fmla="*/ 277 h 292"/>
                  <a:gd name="T38" fmla="*/ 51 w 267"/>
                  <a:gd name="T39" fmla="*/ 260 h 292"/>
                  <a:gd name="T40" fmla="*/ 29 w 267"/>
                  <a:gd name="T41" fmla="*/ 237 h 292"/>
                  <a:gd name="T42" fmla="*/ 13 w 267"/>
                  <a:gd name="T43" fmla="*/ 210 h 292"/>
                  <a:gd name="T44" fmla="*/ 4 w 267"/>
                  <a:gd name="T45" fmla="*/ 178 h 292"/>
                  <a:gd name="T46" fmla="*/ 0 w 267"/>
                  <a:gd name="T47" fmla="*/ 146 h 292"/>
                  <a:gd name="T48" fmla="*/ 4 w 267"/>
                  <a:gd name="T49" fmla="*/ 113 h 292"/>
                  <a:gd name="T50" fmla="*/ 13 w 267"/>
                  <a:gd name="T51" fmla="*/ 81 h 292"/>
                  <a:gd name="T52" fmla="*/ 29 w 267"/>
                  <a:gd name="T53" fmla="*/ 54 h 292"/>
                  <a:gd name="T54" fmla="*/ 51 w 267"/>
                  <a:gd name="T55" fmla="*/ 32 h 292"/>
                  <a:gd name="T56" fmla="*/ 75 w 267"/>
                  <a:gd name="T57" fmla="*/ 14 h 292"/>
                  <a:gd name="T58" fmla="*/ 103 w 267"/>
                  <a:gd name="T59" fmla="*/ 3 h 292"/>
                  <a:gd name="T60" fmla="*/ 133 w 267"/>
                  <a:gd name="T6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7" h="292">
                    <a:moveTo>
                      <a:pt x="133" y="0"/>
                    </a:moveTo>
                    <a:lnTo>
                      <a:pt x="161" y="3"/>
                    </a:lnTo>
                    <a:lnTo>
                      <a:pt x="186" y="12"/>
                    </a:lnTo>
                    <a:lnTo>
                      <a:pt x="209" y="25"/>
                    </a:lnTo>
                    <a:lnTo>
                      <a:pt x="228" y="42"/>
                    </a:lnTo>
                    <a:lnTo>
                      <a:pt x="245" y="64"/>
                    </a:lnTo>
                    <a:lnTo>
                      <a:pt x="257" y="88"/>
                    </a:lnTo>
                    <a:lnTo>
                      <a:pt x="265" y="116"/>
                    </a:lnTo>
                    <a:lnTo>
                      <a:pt x="267" y="146"/>
                    </a:lnTo>
                    <a:lnTo>
                      <a:pt x="265" y="175"/>
                    </a:lnTo>
                    <a:lnTo>
                      <a:pt x="257" y="203"/>
                    </a:lnTo>
                    <a:lnTo>
                      <a:pt x="245" y="227"/>
                    </a:lnTo>
                    <a:lnTo>
                      <a:pt x="228" y="249"/>
                    </a:lnTo>
                    <a:lnTo>
                      <a:pt x="209" y="267"/>
                    </a:lnTo>
                    <a:lnTo>
                      <a:pt x="186" y="281"/>
                    </a:lnTo>
                    <a:lnTo>
                      <a:pt x="161" y="289"/>
                    </a:lnTo>
                    <a:lnTo>
                      <a:pt x="133" y="292"/>
                    </a:lnTo>
                    <a:lnTo>
                      <a:pt x="103" y="288"/>
                    </a:lnTo>
                    <a:lnTo>
                      <a:pt x="75" y="277"/>
                    </a:lnTo>
                    <a:lnTo>
                      <a:pt x="51" y="260"/>
                    </a:lnTo>
                    <a:lnTo>
                      <a:pt x="29" y="237"/>
                    </a:lnTo>
                    <a:lnTo>
                      <a:pt x="13" y="210"/>
                    </a:lnTo>
                    <a:lnTo>
                      <a:pt x="4" y="178"/>
                    </a:lnTo>
                    <a:lnTo>
                      <a:pt x="0" y="146"/>
                    </a:lnTo>
                    <a:lnTo>
                      <a:pt x="4" y="113"/>
                    </a:lnTo>
                    <a:lnTo>
                      <a:pt x="13" y="81"/>
                    </a:lnTo>
                    <a:lnTo>
                      <a:pt x="29" y="54"/>
                    </a:lnTo>
                    <a:lnTo>
                      <a:pt x="51" y="32"/>
                    </a:lnTo>
                    <a:lnTo>
                      <a:pt x="75" y="14"/>
                    </a:lnTo>
                    <a:lnTo>
                      <a:pt x="103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44988C"/>
              </a:solidFill>
              <a:ln>
                <a:noFill/>
              </a:ln>
              <a:effectLst>
                <a:outerShdw dist="91581" dir="3378596" algn="ctr" rotWithShape="0">
                  <a:srgbClr val="C0C0C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gray">
              <a:xfrm>
                <a:off x="2880" y="1625"/>
                <a:ext cx="498" cy="964"/>
              </a:xfrm>
              <a:custGeom>
                <a:avLst/>
                <a:gdLst>
                  <a:gd name="T0" fmla="*/ 72 w 573"/>
                  <a:gd name="T1" fmla="*/ 5 h 1111"/>
                  <a:gd name="T2" fmla="*/ 30 w 573"/>
                  <a:gd name="T3" fmla="*/ 32 h 1111"/>
                  <a:gd name="T4" fmla="*/ 4 w 573"/>
                  <a:gd name="T5" fmla="*/ 75 h 1111"/>
                  <a:gd name="T6" fmla="*/ 0 w 573"/>
                  <a:gd name="T7" fmla="*/ 509 h 1111"/>
                  <a:gd name="T8" fmla="*/ 1 w 573"/>
                  <a:gd name="T9" fmla="*/ 516 h 1111"/>
                  <a:gd name="T10" fmla="*/ 9 w 573"/>
                  <a:gd name="T11" fmla="*/ 533 h 1111"/>
                  <a:gd name="T12" fmla="*/ 26 w 573"/>
                  <a:gd name="T13" fmla="*/ 550 h 1111"/>
                  <a:gd name="T14" fmla="*/ 56 w 573"/>
                  <a:gd name="T15" fmla="*/ 557 h 1111"/>
                  <a:gd name="T16" fmla="*/ 84 w 573"/>
                  <a:gd name="T17" fmla="*/ 551 h 1111"/>
                  <a:gd name="T18" fmla="*/ 100 w 573"/>
                  <a:gd name="T19" fmla="*/ 534 h 1111"/>
                  <a:gd name="T20" fmla="*/ 106 w 573"/>
                  <a:gd name="T21" fmla="*/ 516 h 1111"/>
                  <a:gd name="T22" fmla="*/ 108 w 573"/>
                  <a:gd name="T23" fmla="*/ 503 h 1111"/>
                  <a:gd name="T24" fmla="*/ 108 w 573"/>
                  <a:gd name="T25" fmla="*/ 166 h 1111"/>
                  <a:gd name="T26" fmla="*/ 135 w 573"/>
                  <a:gd name="T27" fmla="*/ 1066 h 1111"/>
                  <a:gd name="T28" fmla="*/ 138 w 573"/>
                  <a:gd name="T29" fmla="*/ 1073 h 1111"/>
                  <a:gd name="T30" fmla="*/ 151 w 573"/>
                  <a:gd name="T31" fmla="*/ 1089 h 1111"/>
                  <a:gd name="T32" fmla="*/ 174 w 573"/>
                  <a:gd name="T33" fmla="*/ 1105 h 1111"/>
                  <a:gd name="T34" fmla="*/ 199 w 573"/>
                  <a:gd name="T35" fmla="*/ 1111 h 1111"/>
                  <a:gd name="T36" fmla="*/ 227 w 573"/>
                  <a:gd name="T37" fmla="*/ 1110 h 1111"/>
                  <a:gd name="T38" fmla="*/ 255 w 573"/>
                  <a:gd name="T39" fmla="*/ 1097 h 1111"/>
                  <a:gd name="T40" fmla="*/ 272 w 573"/>
                  <a:gd name="T41" fmla="*/ 1080 h 1111"/>
                  <a:gd name="T42" fmla="*/ 278 w 573"/>
                  <a:gd name="T43" fmla="*/ 1068 h 1111"/>
                  <a:gd name="T44" fmla="*/ 279 w 573"/>
                  <a:gd name="T45" fmla="*/ 499 h 1111"/>
                  <a:gd name="T46" fmla="*/ 302 w 573"/>
                  <a:gd name="T47" fmla="*/ 503 h 1111"/>
                  <a:gd name="T48" fmla="*/ 302 w 573"/>
                  <a:gd name="T49" fmla="*/ 534 h 1111"/>
                  <a:gd name="T50" fmla="*/ 304 w 573"/>
                  <a:gd name="T51" fmla="*/ 590 h 1111"/>
                  <a:gd name="T52" fmla="*/ 304 w 573"/>
                  <a:gd name="T53" fmla="*/ 664 h 1111"/>
                  <a:gd name="T54" fmla="*/ 304 w 573"/>
                  <a:gd name="T55" fmla="*/ 750 h 1111"/>
                  <a:gd name="T56" fmla="*/ 304 w 573"/>
                  <a:gd name="T57" fmla="*/ 838 h 1111"/>
                  <a:gd name="T58" fmla="*/ 305 w 573"/>
                  <a:gd name="T59" fmla="*/ 926 h 1111"/>
                  <a:gd name="T60" fmla="*/ 305 w 573"/>
                  <a:gd name="T61" fmla="*/ 1004 h 1111"/>
                  <a:gd name="T62" fmla="*/ 305 w 573"/>
                  <a:gd name="T63" fmla="*/ 1066 h 1111"/>
                  <a:gd name="T64" fmla="*/ 306 w 573"/>
                  <a:gd name="T65" fmla="*/ 1073 h 1111"/>
                  <a:gd name="T66" fmla="*/ 315 w 573"/>
                  <a:gd name="T67" fmla="*/ 1088 h 1111"/>
                  <a:gd name="T68" fmla="*/ 335 w 573"/>
                  <a:gd name="T69" fmla="*/ 1103 h 1111"/>
                  <a:gd name="T70" fmla="*/ 372 w 573"/>
                  <a:gd name="T71" fmla="*/ 1111 h 1111"/>
                  <a:gd name="T72" fmla="*/ 408 w 573"/>
                  <a:gd name="T73" fmla="*/ 1103 h 1111"/>
                  <a:gd name="T74" fmla="*/ 429 w 573"/>
                  <a:gd name="T75" fmla="*/ 1089 h 1111"/>
                  <a:gd name="T76" fmla="*/ 437 w 573"/>
                  <a:gd name="T77" fmla="*/ 1073 h 1111"/>
                  <a:gd name="T78" fmla="*/ 438 w 573"/>
                  <a:gd name="T79" fmla="*/ 1067 h 1111"/>
                  <a:gd name="T80" fmla="*/ 466 w 573"/>
                  <a:gd name="T81" fmla="*/ 166 h 1111"/>
                  <a:gd name="T82" fmla="*/ 468 w 573"/>
                  <a:gd name="T83" fmla="*/ 503 h 1111"/>
                  <a:gd name="T84" fmla="*/ 472 w 573"/>
                  <a:gd name="T85" fmla="*/ 517 h 1111"/>
                  <a:gd name="T86" fmla="*/ 483 w 573"/>
                  <a:gd name="T87" fmla="*/ 537 h 1111"/>
                  <a:gd name="T88" fmla="*/ 505 w 573"/>
                  <a:gd name="T89" fmla="*/ 551 h 1111"/>
                  <a:gd name="T90" fmla="*/ 536 w 573"/>
                  <a:gd name="T91" fmla="*/ 551 h 1111"/>
                  <a:gd name="T92" fmla="*/ 557 w 573"/>
                  <a:gd name="T93" fmla="*/ 537 h 1111"/>
                  <a:gd name="T94" fmla="*/ 570 w 573"/>
                  <a:gd name="T95" fmla="*/ 517 h 1111"/>
                  <a:gd name="T96" fmla="*/ 573 w 573"/>
                  <a:gd name="T97" fmla="*/ 508 h 1111"/>
                  <a:gd name="T98" fmla="*/ 572 w 573"/>
                  <a:gd name="T99" fmla="*/ 68 h 1111"/>
                  <a:gd name="T100" fmla="*/ 546 w 573"/>
                  <a:gd name="T101" fmla="*/ 28 h 1111"/>
                  <a:gd name="T102" fmla="*/ 506 w 573"/>
                  <a:gd name="T103" fmla="*/ 4 h 1111"/>
                  <a:gd name="T104" fmla="*/ 94 w 573"/>
                  <a:gd name="T105" fmla="*/ 0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3" h="1111">
                    <a:moveTo>
                      <a:pt x="94" y="0"/>
                    </a:moveTo>
                    <a:lnTo>
                      <a:pt x="72" y="5"/>
                    </a:lnTo>
                    <a:lnTo>
                      <a:pt x="50" y="16"/>
                    </a:lnTo>
                    <a:lnTo>
                      <a:pt x="30" y="32"/>
                    </a:lnTo>
                    <a:lnTo>
                      <a:pt x="15" y="53"/>
                    </a:lnTo>
                    <a:lnTo>
                      <a:pt x="4" y="75"/>
                    </a:lnTo>
                    <a:lnTo>
                      <a:pt x="0" y="99"/>
                    </a:lnTo>
                    <a:lnTo>
                      <a:pt x="0" y="509"/>
                    </a:lnTo>
                    <a:lnTo>
                      <a:pt x="0" y="511"/>
                    </a:lnTo>
                    <a:lnTo>
                      <a:pt x="1" y="516"/>
                    </a:lnTo>
                    <a:lnTo>
                      <a:pt x="4" y="525"/>
                    </a:lnTo>
                    <a:lnTo>
                      <a:pt x="9" y="533"/>
                    </a:lnTo>
                    <a:lnTo>
                      <a:pt x="16" y="543"/>
                    </a:lnTo>
                    <a:lnTo>
                      <a:pt x="26" y="550"/>
                    </a:lnTo>
                    <a:lnTo>
                      <a:pt x="39" y="556"/>
                    </a:lnTo>
                    <a:lnTo>
                      <a:pt x="56" y="557"/>
                    </a:lnTo>
                    <a:lnTo>
                      <a:pt x="72" y="556"/>
                    </a:lnTo>
                    <a:lnTo>
                      <a:pt x="84" y="551"/>
                    </a:lnTo>
                    <a:lnTo>
                      <a:pt x="92" y="543"/>
                    </a:lnTo>
                    <a:lnTo>
                      <a:pt x="100" y="534"/>
                    </a:lnTo>
                    <a:lnTo>
                      <a:pt x="103" y="525"/>
                    </a:lnTo>
                    <a:lnTo>
                      <a:pt x="106" y="516"/>
                    </a:lnTo>
                    <a:lnTo>
                      <a:pt x="107" y="508"/>
                    </a:lnTo>
                    <a:lnTo>
                      <a:pt x="108" y="503"/>
                    </a:lnTo>
                    <a:lnTo>
                      <a:pt x="108" y="500"/>
                    </a:lnTo>
                    <a:lnTo>
                      <a:pt x="108" y="166"/>
                    </a:lnTo>
                    <a:lnTo>
                      <a:pt x="134" y="167"/>
                    </a:lnTo>
                    <a:lnTo>
                      <a:pt x="135" y="1066"/>
                    </a:lnTo>
                    <a:lnTo>
                      <a:pt x="136" y="1068"/>
                    </a:lnTo>
                    <a:lnTo>
                      <a:pt x="138" y="1073"/>
                    </a:lnTo>
                    <a:lnTo>
                      <a:pt x="143" y="1080"/>
                    </a:lnTo>
                    <a:lnTo>
                      <a:pt x="151" y="1089"/>
                    </a:lnTo>
                    <a:lnTo>
                      <a:pt x="162" y="1097"/>
                    </a:lnTo>
                    <a:lnTo>
                      <a:pt x="174" y="1105"/>
                    </a:lnTo>
                    <a:lnTo>
                      <a:pt x="189" y="1110"/>
                    </a:lnTo>
                    <a:lnTo>
                      <a:pt x="199" y="1111"/>
                    </a:lnTo>
                    <a:lnTo>
                      <a:pt x="217" y="1111"/>
                    </a:lnTo>
                    <a:lnTo>
                      <a:pt x="227" y="1110"/>
                    </a:lnTo>
                    <a:lnTo>
                      <a:pt x="243" y="1105"/>
                    </a:lnTo>
                    <a:lnTo>
                      <a:pt x="255" y="1097"/>
                    </a:lnTo>
                    <a:lnTo>
                      <a:pt x="265" y="1089"/>
                    </a:lnTo>
                    <a:lnTo>
                      <a:pt x="272" y="1080"/>
                    </a:lnTo>
                    <a:lnTo>
                      <a:pt x="276" y="1073"/>
                    </a:lnTo>
                    <a:lnTo>
                      <a:pt x="278" y="1068"/>
                    </a:lnTo>
                    <a:lnTo>
                      <a:pt x="279" y="1066"/>
                    </a:lnTo>
                    <a:lnTo>
                      <a:pt x="279" y="499"/>
                    </a:lnTo>
                    <a:lnTo>
                      <a:pt x="302" y="499"/>
                    </a:lnTo>
                    <a:lnTo>
                      <a:pt x="302" y="503"/>
                    </a:lnTo>
                    <a:lnTo>
                      <a:pt x="302" y="515"/>
                    </a:lnTo>
                    <a:lnTo>
                      <a:pt x="302" y="534"/>
                    </a:lnTo>
                    <a:lnTo>
                      <a:pt x="302" y="560"/>
                    </a:lnTo>
                    <a:lnTo>
                      <a:pt x="304" y="590"/>
                    </a:lnTo>
                    <a:lnTo>
                      <a:pt x="304" y="626"/>
                    </a:lnTo>
                    <a:lnTo>
                      <a:pt x="304" y="664"/>
                    </a:lnTo>
                    <a:lnTo>
                      <a:pt x="304" y="706"/>
                    </a:lnTo>
                    <a:lnTo>
                      <a:pt x="304" y="750"/>
                    </a:lnTo>
                    <a:lnTo>
                      <a:pt x="304" y="793"/>
                    </a:lnTo>
                    <a:lnTo>
                      <a:pt x="304" y="838"/>
                    </a:lnTo>
                    <a:lnTo>
                      <a:pt x="305" y="882"/>
                    </a:lnTo>
                    <a:lnTo>
                      <a:pt x="305" y="926"/>
                    </a:lnTo>
                    <a:lnTo>
                      <a:pt x="305" y="966"/>
                    </a:lnTo>
                    <a:lnTo>
                      <a:pt x="305" y="1004"/>
                    </a:lnTo>
                    <a:lnTo>
                      <a:pt x="305" y="1037"/>
                    </a:lnTo>
                    <a:lnTo>
                      <a:pt x="305" y="1066"/>
                    </a:lnTo>
                    <a:lnTo>
                      <a:pt x="305" y="1067"/>
                    </a:lnTo>
                    <a:lnTo>
                      <a:pt x="306" y="1073"/>
                    </a:lnTo>
                    <a:lnTo>
                      <a:pt x="310" y="1079"/>
                    </a:lnTo>
                    <a:lnTo>
                      <a:pt x="315" y="1088"/>
                    </a:lnTo>
                    <a:lnTo>
                      <a:pt x="323" y="1096"/>
                    </a:lnTo>
                    <a:lnTo>
                      <a:pt x="335" y="1103"/>
                    </a:lnTo>
                    <a:lnTo>
                      <a:pt x="351" y="1108"/>
                    </a:lnTo>
                    <a:lnTo>
                      <a:pt x="372" y="1111"/>
                    </a:lnTo>
                    <a:lnTo>
                      <a:pt x="392" y="1108"/>
                    </a:lnTo>
                    <a:lnTo>
                      <a:pt x="408" y="1103"/>
                    </a:lnTo>
                    <a:lnTo>
                      <a:pt x="420" y="1096"/>
                    </a:lnTo>
                    <a:lnTo>
                      <a:pt x="429" y="1089"/>
                    </a:lnTo>
                    <a:lnTo>
                      <a:pt x="434" y="1080"/>
                    </a:lnTo>
                    <a:lnTo>
                      <a:pt x="437" y="1073"/>
                    </a:lnTo>
                    <a:lnTo>
                      <a:pt x="438" y="1068"/>
                    </a:lnTo>
                    <a:lnTo>
                      <a:pt x="438" y="1067"/>
                    </a:lnTo>
                    <a:lnTo>
                      <a:pt x="440" y="166"/>
                    </a:lnTo>
                    <a:lnTo>
                      <a:pt x="466" y="166"/>
                    </a:lnTo>
                    <a:lnTo>
                      <a:pt x="466" y="500"/>
                    </a:lnTo>
                    <a:lnTo>
                      <a:pt x="468" y="503"/>
                    </a:lnTo>
                    <a:lnTo>
                      <a:pt x="469" y="509"/>
                    </a:lnTo>
                    <a:lnTo>
                      <a:pt x="472" y="517"/>
                    </a:lnTo>
                    <a:lnTo>
                      <a:pt x="477" y="527"/>
                    </a:lnTo>
                    <a:lnTo>
                      <a:pt x="483" y="537"/>
                    </a:lnTo>
                    <a:lnTo>
                      <a:pt x="493" y="545"/>
                    </a:lnTo>
                    <a:lnTo>
                      <a:pt x="505" y="551"/>
                    </a:lnTo>
                    <a:lnTo>
                      <a:pt x="520" y="554"/>
                    </a:lnTo>
                    <a:lnTo>
                      <a:pt x="536" y="551"/>
                    </a:lnTo>
                    <a:lnTo>
                      <a:pt x="548" y="545"/>
                    </a:lnTo>
                    <a:lnTo>
                      <a:pt x="557" y="537"/>
                    </a:lnTo>
                    <a:lnTo>
                      <a:pt x="563" y="527"/>
                    </a:lnTo>
                    <a:lnTo>
                      <a:pt x="570" y="517"/>
                    </a:lnTo>
                    <a:lnTo>
                      <a:pt x="573" y="510"/>
                    </a:lnTo>
                    <a:lnTo>
                      <a:pt x="573" y="508"/>
                    </a:lnTo>
                    <a:lnTo>
                      <a:pt x="573" y="79"/>
                    </a:lnTo>
                    <a:lnTo>
                      <a:pt x="572" y="68"/>
                    </a:lnTo>
                    <a:lnTo>
                      <a:pt x="561" y="47"/>
                    </a:lnTo>
                    <a:lnTo>
                      <a:pt x="546" y="28"/>
                    </a:lnTo>
                    <a:lnTo>
                      <a:pt x="528" y="14"/>
                    </a:lnTo>
                    <a:lnTo>
                      <a:pt x="506" y="4"/>
                    </a:lnTo>
                    <a:lnTo>
                      <a:pt x="485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44988C"/>
              </a:solidFill>
              <a:ln>
                <a:noFill/>
              </a:ln>
              <a:effectLst>
                <a:outerShdw dist="91581" dir="3378596" algn="ctr" rotWithShape="0">
                  <a:srgbClr val="C0C0C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0">
                    <a:solidFill>
                      <a:srgbClr val="F7F161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20" name="Text Box 8"/>
          <p:cNvSpPr txBox="1">
            <a:spLocks noChangeArrowheads="1"/>
          </p:cNvSpPr>
          <p:nvPr/>
        </p:nvSpPr>
        <p:spPr bwMode="gray">
          <a:xfrm>
            <a:off x="7621588" y="2844574"/>
            <a:ext cx="32928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문서편집 프로그램</a:t>
            </a:r>
            <a:endParaRPr lang="en-US" altLang="ko-KR" sz="28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gray">
          <a:xfrm>
            <a:off x="1296988" y="3517674"/>
            <a:ext cx="329287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▶ UI </a:t>
            </a:r>
            <a:r>
              <a:rPr lang="ko-KR" altLang="en-US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및 소스코딩</a:t>
            </a:r>
            <a:endParaRPr lang="en-US" altLang="ko-KR" sz="2800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⇒</a:t>
            </a:r>
            <a:r>
              <a:rPr lang="ko-KR" altLang="en-US" sz="28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장재영</a:t>
            </a:r>
            <a:r>
              <a:rPr lang="en-US" altLang="ko-KR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김정윤</a:t>
            </a:r>
            <a:endParaRPr lang="en-US" altLang="ko-KR" sz="28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gray">
          <a:xfrm>
            <a:off x="7629352" y="3517674"/>
            <a:ext cx="329287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▶ UI </a:t>
            </a:r>
            <a:r>
              <a:rPr lang="ko-KR" altLang="en-US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및 소스코딩</a:t>
            </a:r>
            <a:endParaRPr lang="en-US" altLang="ko-KR" sz="2800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⇒ 김대섭</a:t>
            </a:r>
            <a:r>
              <a:rPr lang="en-US" altLang="ko-KR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박세훈</a:t>
            </a:r>
            <a:r>
              <a:rPr lang="ko-KR" altLang="en-US" sz="28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28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29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318633" y="313012"/>
            <a:ext cx="3967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0894" y="2724950"/>
            <a:ext cx="5844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 Marking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30201" y="5083632"/>
            <a:ext cx="1847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벤치마</a:t>
            </a:r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킹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18633" y="39972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6412" y="4305300"/>
            <a:ext cx="296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Android Planner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916" y="1326743"/>
            <a:ext cx="1776342" cy="26273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4947" y="5096709"/>
            <a:ext cx="507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⇒ 전세계적으로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Android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기반의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Smart Phone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점유율이 매우 높다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94554" y="4305300"/>
            <a:ext cx="2837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Free Scheduler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44" y="1326743"/>
            <a:ext cx="4020111" cy="29150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28990" y="5096709"/>
            <a:ext cx="494391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⇒ 개인 개발자 분야에서 높은 순위를 기록한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프로그램이고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Naver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Software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무료 배포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서비스에서 가장 많은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Download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기록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3735" y="377956"/>
            <a:ext cx="3460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 Marking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368585" y="1326743"/>
            <a:ext cx="1776342" cy="26273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44201" y="1326742"/>
            <a:ext cx="4006653" cy="2915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776412" y="7496629"/>
            <a:ext cx="7688655" cy="2211915"/>
            <a:chOff x="3906996" y="-1129349"/>
            <a:chExt cx="6074410" cy="1747520"/>
          </a:xfrm>
        </p:grpSpPr>
        <p:pic>
          <p:nvPicPr>
            <p:cNvPr id="16" name="그림 15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996" y="-1129349"/>
              <a:ext cx="6074410" cy="1747520"/>
            </a:xfrm>
            <a:prstGeom prst="rect">
              <a:avLst/>
            </a:prstGeom>
            <a:noFill/>
          </p:spPr>
        </p:pic>
        <p:sp>
          <p:nvSpPr>
            <p:cNvPr id="19" name="직사각형 18"/>
            <p:cNvSpPr/>
            <p:nvPr/>
          </p:nvSpPr>
          <p:spPr>
            <a:xfrm>
              <a:off x="3906996" y="-1129349"/>
              <a:ext cx="6074410" cy="17475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2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75735" y="1783646"/>
            <a:ext cx="3240472" cy="2830464"/>
            <a:chOff x="1175735" y="1783646"/>
            <a:chExt cx="3240472" cy="283046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735" y="1783646"/>
              <a:ext cx="3240472" cy="243035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90917" y="4214000"/>
              <a:ext cx="254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/>
                <a:t>Ms Office Word</a:t>
              </a:r>
              <a:endParaRPr lang="ko-KR" altLang="en-US" sz="2000" b="1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988860" y="1675636"/>
            <a:ext cx="2986165" cy="2538364"/>
            <a:chOff x="7652888" y="2075746"/>
            <a:chExt cx="2986165" cy="25383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888" y="2075746"/>
              <a:ext cx="2986165" cy="204696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106667" y="4214000"/>
              <a:ext cx="2405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mtClean="0"/>
                <a:t>한컴 오피스 </a:t>
              </a:r>
              <a:r>
                <a:rPr lang="en-US" altLang="ko-KR" sz="2000" b="1" smtClean="0"/>
                <a:t>2010</a:t>
              </a:r>
              <a:endParaRPr lang="ko-KR" altLang="en-US" sz="2000" b="1"/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3735" y="377956"/>
            <a:ext cx="3460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 Marking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347" y="4846545"/>
            <a:ext cx="507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⇒ 전세계적으로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가장 많이 사용되는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Office Word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를 벤치마킹 하였다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7803" y="4728997"/>
            <a:ext cx="507864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⇒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국내에서는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MS Office Word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다음으로 가장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많이 사용되고 한글에 가장 특화된 </a:t>
            </a:r>
            <a:endParaRPr lang="en-US" altLang="ko-KR" dirty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한컴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Office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를 벤치마킹 하였다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4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377622" y="1797594"/>
            <a:ext cx="3240472" cy="2830464"/>
            <a:chOff x="1334080" y="1797594"/>
            <a:chExt cx="3240472" cy="28304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080" y="1797594"/>
              <a:ext cx="3240472" cy="243035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585212" y="4227948"/>
              <a:ext cx="2975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/>
                <a:t>Ms Office One Note</a:t>
              </a:r>
              <a:endParaRPr lang="ko-KR" altLang="en-US" sz="2000" b="1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017601" y="1962694"/>
            <a:ext cx="3823958" cy="2475227"/>
            <a:chOff x="7017601" y="1962694"/>
            <a:chExt cx="3823958" cy="24752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7601" y="1962694"/>
              <a:ext cx="3823958" cy="209700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20698" y="4037811"/>
              <a:ext cx="1609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mtClean="0"/>
                <a:t>스티커 메모</a:t>
              </a:r>
              <a:endParaRPr lang="ko-KR" altLang="en-US" sz="2000" b="1"/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3735" y="377956"/>
            <a:ext cx="3460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 Marking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6085" y="4767284"/>
            <a:ext cx="4314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⇒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MS Office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에서 제공하는 빠르고 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노트가 간편한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One Note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를 벤치마킹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17995" y="4767284"/>
            <a:ext cx="507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⇒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윈도우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OS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 기본적으로 제공되는 간략한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노트가 가능한 스티커 메모를 벤치마킹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53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419225" y="2285999"/>
            <a:ext cx="3581400" cy="2389777"/>
            <a:chOff x="1419225" y="2285999"/>
            <a:chExt cx="3581400" cy="23897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225" y="2285999"/>
              <a:ext cx="3581400" cy="198966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07311" y="4275666"/>
              <a:ext cx="10052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/>
                <a:t>Eclipse</a:t>
              </a:r>
              <a:endParaRPr lang="ko-KR" altLang="en-US" sz="20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785100" y="1714413"/>
            <a:ext cx="2530475" cy="2930585"/>
            <a:chOff x="7785100" y="1714413"/>
            <a:chExt cx="2530475" cy="29305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100" y="1714413"/>
              <a:ext cx="2530475" cy="25304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607084" y="4244888"/>
              <a:ext cx="12735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/>
                <a:t>EditPlus</a:t>
              </a:r>
              <a:endParaRPr lang="ko-KR" altLang="en-US" sz="2000" b="1"/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73735" y="377956"/>
            <a:ext cx="3460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 Marking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0356" y="4829327"/>
            <a:ext cx="507864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⇒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Java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개발자들이 가장 많이 사용하는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Edit Tool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이고 기본 서비스와 부가 서비스가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다양한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Tool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이라 벤치마킹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1012" y="4872453"/>
            <a:ext cx="507864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⇒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다양한 기능의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Eclipse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 비해 기능이 적지만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사용방법이 간편하고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Programming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을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돕는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간략한 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Tool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이라 벤치마킹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13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770" y="5283610"/>
            <a:ext cx="10553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-</a:t>
            </a:r>
            <a:r>
              <a:rPr lang="ko-KR" altLang="ko-KR" sz="2400" b="1" smtClean="0"/>
              <a:t>개발자 </a:t>
            </a:r>
            <a:r>
              <a:rPr lang="ko-KR" altLang="ko-KR" sz="2400" b="1"/>
              <a:t>및 학습자들이 학습 단계에서 </a:t>
            </a:r>
            <a:r>
              <a:rPr lang="en-US" altLang="ko-KR" sz="2400" b="1"/>
              <a:t>Java Code</a:t>
            </a:r>
            <a:r>
              <a:rPr lang="ko-KR" altLang="ko-KR" sz="2400" b="1"/>
              <a:t>와 </a:t>
            </a:r>
            <a:r>
              <a:rPr lang="en-US" altLang="ko-KR" sz="2400" b="1"/>
              <a:t>Code</a:t>
            </a:r>
            <a:r>
              <a:rPr lang="ko-KR" altLang="ko-KR" sz="2400" b="1"/>
              <a:t>에 대한 설명을 </a:t>
            </a:r>
            <a:endParaRPr lang="en-US" altLang="ko-KR" sz="2400" b="1" smtClean="0"/>
          </a:p>
          <a:p>
            <a:endParaRPr lang="en-US" altLang="ko-KR" sz="2400" b="1" smtClean="0"/>
          </a:p>
          <a:p>
            <a:r>
              <a:rPr lang="ko-KR" altLang="ko-KR" sz="2400" b="1" smtClean="0"/>
              <a:t>가독성을 </a:t>
            </a:r>
            <a:r>
              <a:rPr lang="ko-KR" altLang="ko-KR" sz="2400" b="1"/>
              <a:t>높이기 위해 주석처리 대신에 일반적인 </a:t>
            </a:r>
            <a:r>
              <a:rPr lang="en-US" altLang="ko-KR" sz="2400" b="1"/>
              <a:t>Text</a:t>
            </a:r>
            <a:r>
              <a:rPr lang="ko-KR" altLang="ko-KR" sz="2400" b="1"/>
              <a:t>입력 형태로 설명한다</a:t>
            </a:r>
            <a:r>
              <a:rPr lang="en-US" altLang="ko-KR" sz="2400" b="1"/>
              <a:t>.</a:t>
            </a:r>
            <a:endParaRPr lang="ko-KR" altLang="ko-KR" sz="2400" b="1"/>
          </a:p>
        </p:txBody>
      </p:sp>
      <p:sp>
        <p:nvSpPr>
          <p:cNvPr id="4" name="직사각형 3"/>
          <p:cNvSpPr/>
          <p:nvPr/>
        </p:nvSpPr>
        <p:spPr>
          <a:xfrm>
            <a:off x="318633" y="399724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 사항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42" y="232914"/>
            <a:ext cx="5777780" cy="4333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직선 연결선 5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6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2172" y="1741120"/>
            <a:ext cx="6096000" cy="8206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기본 서비스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b="1" kern="10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월별 형태의</a:t>
            </a:r>
            <a:r>
              <a:rPr lang="en-US" altLang="ko-KR" b="1" kern="10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UI,</a:t>
            </a:r>
            <a:r>
              <a:rPr lang="ko-KR" altLang="ko-KR" b="1" kern="10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문서 작업</a:t>
            </a:r>
            <a:r>
              <a:rPr lang="en-US" altLang="ko-KR" b="1" kern="10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,Java Code </a:t>
            </a:r>
            <a:r>
              <a:rPr lang="ko-KR" altLang="ko-KR" b="1" kern="10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편집 기능</a:t>
            </a:r>
            <a:endParaRPr lang="ko-KR" altLang="ko-KR" b="1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2172" y="3375459"/>
            <a:ext cx="6096000" cy="8206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특화 서비스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-Java Code </a:t>
            </a:r>
            <a:r>
              <a:rPr lang="ko-KR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포맷팅</a:t>
            </a:r>
            <a:r>
              <a:rPr lang="en-US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소스 코드 설명부 자동 주석처리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2172" y="5009799"/>
            <a:ext cx="6096000" cy="11169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kern="10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부가 서비스</a:t>
            </a:r>
            <a:endParaRPr lang="ko-KR" altLang="ko-KR" b="1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일별 단위의 일정 관리</a:t>
            </a:r>
            <a:r>
              <a:rPr lang="en-US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기념일 표시</a:t>
            </a:r>
            <a:r>
              <a:rPr lang="en-US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추진 일정 표시</a:t>
            </a:r>
            <a:r>
              <a:rPr lang="en-US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b="1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알림 </a:t>
            </a:r>
            <a:r>
              <a:rPr lang="ko-KR" altLang="ko-KR" b="1" kern="10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기능</a:t>
            </a:r>
            <a:endParaRPr lang="ko-KR" altLang="ko-KR" b="1" kern="10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284" y="461075"/>
            <a:ext cx="213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/>
              <a:t>제공 서비스</a:t>
            </a:r>
            <a:endParaRPr lang="ko-KR" altLang="en-US" sz="2800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26" y="313012"/>
            <a:ext cx="4863005" cy="4863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직선 연결선 9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2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318633" y="313012"/>
            <a:ext cx="3967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81522" y="2724950"/>
            <a:ext cx="2628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 단계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40902" y="5109023"/>
            <a:ext cx="1933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분석 단계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3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692828" y="1327435"/>
            <a:ext cx="2763815" cy="2231402"/>
            <a:chOff x="1738908" y="1927524"/>
            <a:chExt cx="2763815" cy="2231402"/>
          </a:xfrm>
        </p:grpSpPr>
        <p:sp>
          <p:nvSpPr>
            <p:cNvPr id="24" name="직사각형 23"/>
            <p:cNvSpPr/>
            <p:nvPr/>
          </p:nvSpPr>
          <p:spPr>
            <a:xfrm>
              <a:off x="2523499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738908" y="3556000"/>
              <a:ext cx="2574589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1742031" y="3574151"/>
              <a:ext cx="27606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프로그램 개요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2" name="직사각형 91"/>
          <p:cNvSpPr/>
          <p:nvPr/>
        </p:nvSpPr>
        <p:spPr>
          <a:xfrm>
            <a:off x="333148" y="352303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4031114" y="1327435"/>
            <a:ext cx="2574589" cy="2231402"/>
            <a:chOff x="1738908" y="1927524"/>
            <a:chExt cx="2574589" cy="2231402"/>
          </a:xfrm>
        </p:grpSpPr>
        <p:sp>
          <p:nvSpPr>
            <p:cNvPr id="94" name="직사각형 93"/>
            <p:cNvSpPr/>
            <p:nvPr/>
          </p:nvSpPr>
          <p:spPr>
            <a:xfrm>
              <a:off x="2523499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>
              <a:off x="1738908" y="3556000"/>
              <a:ext cx="2574589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1742031" y="3574151"/>
              <a:ext cx="25714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벤치 </a:t>
              </a:r>
              <a:r>
                <a:rPr lang="ko-KR" altLang="en-US" sz="320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마킹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7282315" y="1327435"/>
            <a:ext cx="2574589" cy="2231402"/>
            <a:chOff x="1738908" y="1927524"/>
            <a:chExt cx="2574589" cy="2231402"/>
          </a:xfrm>
        </p:grpSpPr>
        <p:sp>
          <p:nvSpPr>
            <p:cNvPr id="98" name="직사각형 97"/>
            <p:cNvSpPr/>
            <p:nvPr/>
          </p:nvSpPr>
          <p:spPr>
            <a:xfrm>
              <a:off x="2523499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1738908" y="3556000"/>
              <a:ext cx="2574589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1742031" y="3574151"/>
              <a:ext cx="25714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분석 단계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1980120" y="3881950"/>
            <a:ext cx="2574589" cy="2231402"/>
            <a:chOff x="1738908" y="1927524"/>
            <a:chExt cx="2574589" cy="2231402"/>
          </a:xfrm>
        </p:grpSpPr>
        <p:sp>
          <p:nvSpPr>
            <p:cNvPr id="104" name="직사각형 103"/>
            <p:cNvSpPr/>
            <p:nvPr/>
          </p:nvSpPr>
          <p:spPr>
            <a:xfrm>
              <a:off x="2523499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>
            <a:xfrm>
              <a:off x="1738908" y="3556000"/>
              <a:ext cx="2574589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1742031" y="3574151"/>
              <a:ext cx="25714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설계 단계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5137023" y="3881950"/>
            <a:ext cx="2937360" cy="2231402"/>
            <a:chOff x="1586992" y="1927524"/>
            <a:chExt cx="2937360" cy="2231402"/>
          </a:xfrm>
        </p:grpSpPr>
        <p:sp>
          <p:nvSpPr>
            <p:cNvPr id="108" name="직사각형 107"/>
            <p:cNvSpPr/>
            <p:nvPr/>
          </p:nvSpPr>
          <p:spPr>
            <a:xfrm>
              <a:off x="2523499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직선 연결선 108"/>
            <p:cNvCxnSpPr/>
            <p:nvPr/>
          </p:nvCxnSpPr>
          <p:spPr>
            <a:xfrm>
              <a:off x="1738908" y="3556000"/>
              <a:ext cx="2574589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1586992" y="3574151"/>
              <a:ext cx="2937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상세 설계 단계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8388224" y="3881950"/>
            <a:ext cx="2937360" cy="2231402"/>
            <a:chOff x="1586992" y="1927524"/>
            <a:chExt cx="2937360" cy="2231402"/>
          </a:xfrm>
        </p:grpSpPr>
        <p:sp>
          <p:nvSpPr>
            <p:cNvPr id="112" name="직사각형 111"/>
            <p:cNvSpPr/>
            <p:nvPr/>
          </p:nvSpPr>
          <p:spPr>
            <a:xfrm>
              <a:off x="2523499" y="1927524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1738908" y="3556000"/>
              <a:ext cx="2574589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1586992" y="3574151"/>
              <a:ext cx="2937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동영상 시현</a:t>
              </a:r>
              <a:endPara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6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205131"/>
              </p:ext>
            </p:extLst>
          </p:nvPr>
        </p:nvGraphicFramePr>
        <p:xfrm>
          <a:off x="4624252" y="2769328"/>
          <a:ext cx="5912304" cy="29933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8303"/>
                <a:gridCol w="1814001"/>
              </a:tblGrid>
              <a:tr h="349225">
                <a:tc>
                  <a:txBody>
                    <a:bodyPr/>
                    <a:lstStyle/>
                    <a:p>
                      <a:pPr algn="ctr" fontAlgn="ctr"/>
                      <a:r>
                        <a:rPr lang="ko-KR" sz="1400" b="1" i="0" u="none" strike="noStrike" smtClean="0">
                          <a:solidFill>
                            <a:schemeClr val="tx1"/>
                          </a:solidFill>
                          <a:effectLst/>
                        </a:rPr>
                        <a:t>명사</a:t>
                      </a:r>
                      <a:endParaRPr lang="ko-KR" sz="14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0" marR="4300" marT="43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sz="1400" b="1" i="0" u="none" strike="noStrike">
                          <a:solidFill>
                            <a:schemeClr val="tx1"/>
                          </a:solidFill>
                          <a:effectLst/>
                        </a:rPr>
                        <a:t>중복횟수</a:t>
                      </a:r>
                      <a:endParaRPr lang="ko-KR" sz="1400" b="1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0" marR="4300" marT="430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26">
                <a:tc>
                  <a:txBody>
                    <a:bodyPr/>
                    <a:lstStyle/>
                    <a:p>
                      <a:pPr algn="ctr" fontAlgn="ctr"/>
                      <a:r>
                        <a:rPr lang="ko-KR" sz="1050" u="none" strike="noStrike">
                          <a:effectLst/>
                        </a:rPr>
                        <a:t>사용자</a:t>
                      </a:r>
                      <a:endParaRPr 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0" marR="4300" marT="43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0" marR="4300" marT="4300" marB="0" anchor="ctr"/>
                </a:tc>
              </a:tr>
              <a:tr h="3777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smtClean="0">
                          <a:effectLst/>
                        </a:rPr>
                        <a:t> </a:t>
                      </a:r>
                      <a:r>
                        <a:rPr lang="ko-KR" sz="1050" u="none" strike="noStrike" smtClean="0">
                          <a:effectLst/>
                        </a:rPr>
                        <a:t>사람</a:t>
                      </a:r>
                      <a:endParaRPr 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0" marR="4300" marT="43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300" marR="4300" marT="4300" marB="0" anchor="ctr"/>
                </a:tc>
              </a:tr>
              <a:tr h="3777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7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학습자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7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java </a:t>
                      </a:r>
                      <a:r>
                        <a:rPr lang="ko-KR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7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학습자들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77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개발자들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4624385" y="4262301"/>
            <a:ext cx="5912985" cy="361949"/>
          </a:xfrm>
          <a:prstGeom prst="rect">
            <a:avLst/>
          </a:prstGeom>
          <a:solidFill>
            <a:schemeClr val="accent1">
              <a:lumMod val="50000"/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72" y="3415822"/>
            <a:ext cx="2036488" cy="2054905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8" idx="1"/>
            <a:endCxn id="9" idx="3"/>
          </p:cNvCxnSpPr>
          <p:nvPr/>
        </p:nvCxnSpPr>
        <p:spPr>
          <a:xfrm flipH="1" flipV="1">
            <a:off x="2676160" y="4443275"/>
            <a:ext cx="19482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3734" y="377956"/>
            <a:ext cx="2548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명사 키 추출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22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73734" y="377956"/>
            <a:ext cx="2548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/>
              <a:t>동사 </a:t>
            </a:r>
            <a:r>
              <a:rPr lang="ko-KR" altLang="en-US" sz="3200" b="1"/>
              <a:t>키 추출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48542"/>
              </p:ext>
            </p:extLst>
          </p:nvPr>
        </p:nvGraphicFramePr>
        <p:xfrm>
          <a:off x="3791443" y="670343"/>
          <a:ext cx="8166779" cy="5590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84545"/>
                <a:gridCol w="771368"/>
                <a:gridCol w="2828263"/>
                <a:gridCol w="882603"/>
              </a:tblGrid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동사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중복횟수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동사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중복횟수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가능하다</a:t>
                      </a:r>
                      <a:r>
                        <a:rPr lang="en-US" altLang="ko-KR" sz="1200" u="none" strike="noStrike">
                          <a:effectLst/>
                        </a:rPr>
                        <a:t>&lt;</a:t>
                      </a:r>
                      <a:r>
                        <a:rPr lang="ko-KR" altLang="en-US" sz="1200" u="none" strike="noStrike">
                          <a:effectLst/>
                        </a:rPr>
                        <a:t>인쇄가</a:t>
                      </a:r>
                      <a:r>
                        <a:rPr lang="en-US" altLang="ko-KR" sz="1200" u="none" strike="noStrike">
                          <a:effectLst/>
                        </a:rPr>
                        <a:t>,&gt;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저장하다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사용자</a:t>
                      </a:r>
                      <a:r>
                        <a:rPr lang="en-US" altLang="ko-KR" sz="1200" u="none" strike="noStrike">
                          <a:effectLst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</a:rPr>
                        <a:t>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검색하다</a:t>
                      </a:r>
                      <a:r>
                        <a:rPr lang="en-US" altLang="ko-KR" sz="1200" u="none" strike="noStrike">
                          <a:effectLst/>
                        </a:rPr>
                        <a:t>&lt;</a:t>
                      </a:r>
                      <a:r>
                        <a:rPr lang="ko-KR" altLang="en-US" sz="1200" u="none" strike="noStrike">
                          <a:effectLst/>
                        </a:rPr>
                        <a:t>단어 </a:t>
                      </a:r>
                      <a:r>
                        <a:rPr lang="en-US" altLang="ko-KR" sz="1200" u="none" strike="noStrike">
                          <a:effectLst/>
                        </a:rPr>
                        <a:t>or </a:t>
                      </a:r>
                      <a:r>
                        <a:rPr lang="ko-KR" altLang="en-US" sz="1200" u="none" strike="noStrike">
                          <a:effectLst/>
                        </a:rPr>
                        <a:t>문장</a:t>
                      </a:r>
                      <a:r>
                        <a:rPr lang="en-US" altLang="ko-KR" sz="1200" u="none" strike="noStrike">
                          <a:effectLst/>
                        </a:rPr>
                        <a:t>&gt;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저장하다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자동으로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계획하다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글꼴 편집 기능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공부하다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programming</a:t>
                      </a:r>
                      <a:r>
                        <a:rPr lang="ko-KR" altLang="en-US" sz="1200" u="none" strike="noStrike">
                          <a:effectLst/>
                        </a:rPr>
                        <a:t>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리펙토링 기능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관리하다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일정을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메모 관리 기능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구분하다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일정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서비스 내용을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다양하다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글꼴 편집 기능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인쇄 서비스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변경하다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배경 색을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일정 관리 기능을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u="none" strike="noStrike">
                          <a:effectLst/>
                        </a:rPr>
                        <a:t>불러오다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자동 저장 기능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사용하다</a:t>
                      </a:r>
                      <a:r>
                        <a:rPr lang="en-US" altLang="ko-KR" sz="1200" u="none" strike="noStrike">
                          <a:effectLst/>
                        </a:rPr>
                        <a:t>&lt;</a:t>
                      </a:r>
                      <a:r>
                        <a:rPr lang="en-US" sz="1200" u="none" strike="noStrike">
                          <a:effectLst/>
                        </a:rPr>
                        <a:t>scheduler</a:t>
                      </a:r>
                      <a:r>
                        <a:rPr lang="ko-KR" altLang="en-US" sz="1200" u="none" strike="noStrike">
                          <a:effectLst/>
                        </a:rPr>
                        <a:t>를</a:t>
                      </a:r>
                      <a:r>
                        <a:rPr lang="en-US" altLang="ko-KR" sz="1200" u="none" strike="noStrike">
                          <a:effectLst/>
                        </a:rPr>
                        <a:t>&gt;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코드 자동 포멧팅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207275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사용하다</a:t>
                      </a:r>
                      <a:r>
                        <a:rPr lang="en-US" altLang="ko-KR" sz="1200" u="none" strike="noStrike">
                          <a:effectLst/>
                        </a:rPr>
                        <a:t>&lt;</a:t>
                      </a:r>
                      <a:r>
                        <a:rPr lang="ko-KR" altLang="en-US" sz="1200" u="none" strike="noStrike">
                          <a:effectLst/>
                        </a:rPr>
                        <a:t>일정 관리 </a:t>
                      </a:r>
                      <a:r>
                        <a:rPr lang="ko-KR" altLang="en-US" sz="1200" u="none" strike="noStrike" smtClean="0">
                          <a:effectLst/>
                        </a:rPr>
                        <a:t>프로그램을</a:t>
                      </a:r>
                      <a:r>
                        <a:rPr lang="en-US" altLang="ko-KR" sz="1200" u="none" strike="noStrike" smtClean="0">
                          <a:effectLst/>
                        </a:rPr>
                        <a:t>&gt;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키워드 별 색깔 지정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생성하다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파일을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제공하다</a:t>
                      </a:r>
                      <a:r>
                        <a:rPr lang="en-US" altLang="ko-KR" sz="1200" u="none" strike="noStrike">
                          <a:effectLst/>
                        </a:rPr>
                        <a:t>&lt;Scheduler </a:t>
                      </a:r>
                      <a:r>
                        <a:rPr lang="ko-KR" altLang="en-US" sz="1200" u="none" strike="noStrike">
                          <a:effectLst/>
                        </a:rPr>
                        <a:t>정보를</a:t>
                      </a:r>
                      <a:r>
                        <a:rPr lang="en-US" altLang="ko-KR" sz="1200" u="none" strike="noStrike">
                          <a:effectLst/>
                        </a:rPr>
                        <a:t>&gt;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설명하다</a:t>
                      </a:r>
                      <a:r>
                        <a:rPr lang="en-US" altLang="ko-KR" sz="1200" u="none" strike="noStrike">
                          <a:effectLst/>
                        </a:rPr>
                        <a:t>&lt;</a:t>
                      </a:r>
                      <a:r>
                        <a:rPr lang="ko-KR" altLang="en-US" sz="1200" u="none" strike="noStrike">
                          <a:effectLst/>
                        </a:rPr>
                        <a:t>일정을</a:t>
                      </a:r>
                      <a:r>
                        <a:rPr lang="en-US" altLang="ko-KR" sz="1200" u="none" strike="noStrike">
                          <a:effectLst/>
                        </a:rPr>
                        <a:t>,&gt;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지정하다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키워드 별 색깔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세우다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일정을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추가하다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메모를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97567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수정하다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문서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추가하다</a:t>
                      </a:r>
                      <a:r>
                        <a:rPr lang="en-US" altLang="ko-KR" sz="1200" u="none" strike="noStrike">
                          <a:effectLst/>
                        </a:rPr>
                        <a:t>&lt;</a:t>
                      </a:r>
                      <a:r>
                        <a:rPr lang="ko-KR" altLang="en-US" sz="1200" u="none" strike="noStrike">
                          <a:effectLst/>
                        </a:rPr>
                        <a:t>할 일을</a:t>
                      </a:r>
                      <a:r>
                        <a:rPr lang="en-US" altLang="ko-KR" sz="1200" u="none" strike="noStrike">
                          <a:effectLst/>
                        </a:rPr>
                        <a:t>&gt;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이용하다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scheduler</a:t>
                      </a:r>
                      <a:r>
                        <a:rPr lang="ko-KR" altLang="en-US" sz="1200" u="none" strike="noStrike">
                          <a:effectLst/>
                        </a:rPr>
                        <a:t>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편집하다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Java code</a:t>
                      </a:r>
                      <a:r>
                        <a:rPr lang="ko-KR" altLang="en-US" sz="1200" u="none" strike="noStrike">
                          <a:effectLst/>
                        </a:rPr>
                        <a:t>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u="none" strike="noStrike">
                          <a:effectLst/>
                        </a:rPr>
                        <a:t>인쇄하다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편집하다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글꼴을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인쇄하다</a:t>
                      </a:r>
                      <a:r>
                        <a:rPr lang="en-US" altLang="ko-KR" sz="1200" u="none" strike="noStrike">
                          <a:effectLst/>
                        </a:rPr>
                        <a:t>&lt;</a:t>
                      </a:r>
                      <a:r>
                        <a:rPr lang="ko-KR" altLang="en-US" sz="1200" u="none" strike="noStrike">
                          <a:effectLst/>
                        </a:rPr>
                        <a:t>월별 일정표를</a:t>
                      </a:r>
                      <a:r>
                        <a:rPr lang="en-US" altLang="ko-KR" sz="1200" u="none" strike="noStrike">
                          <a:effectLst/>
                        </a:rPr>
                        <a:t>&gt;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편집하다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메모를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작성하다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편집하다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77222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작성하다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개발자 및 학습자들이</a:t>
                      </a:r>
                      <a:r>
                        <a:rPr lang="en-US" altLang="ko-KR" sz="1200" u="none" strike="noStrike">
                          <a:effectLst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</a:rPr>
                        <a:t>이론 및 실습 내용을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포멧팅하다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코드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작성하다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표시하다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공휴일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작성하다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문장을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표시하다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기념일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u="none" strike="noStrike">
                          <a:effectLst/>
                        </a:rPr>
                        <a:t>작업하다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표시하다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일정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u="none" strike="noStrike">
                          <a:effectLst/>
                        </a:rPr>
                        <a:t>작업하다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쉽게 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표시하다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추진일정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u="none" strike="noStrike">
                          <a:effectLst/>
                        </a:rPr>
                        <a:t>작업하다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한글 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필터링하다</a:t>
                      </a:r>
                      <a:r>
                        <a:rPr lang="en-US" altLang="ko-KR" sz="1200" u="none" strike="noStrike">
                          <a:effectLst/>
                        </a:rPr>
                        <a:t>&lt;</a:t>
                      </a:r>
                      <a:r>
                        <a:rPr lang="ko-KR" altLang="en-US" sz="1200" u="none" strike="noStrike">
                          <a:effectLst/>
                        </a:rPr>
                        <a:t>일정과 특기사항을</a:t>
                      </a:r>
                      <a:r>
                        <a:rPr lang="en-US" altLang="ko-KR" sz="1200" u="none" strike="noStrike">
                          <a:effectLst/>
                        </a:rPr>
                        <a:t>&gt;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208998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u="none" strike="noStrike">
                          <a:effectLst/>
                        </a:rPr>
                        <a:t>작업하다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한글에 특화된 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학습하다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java programming</a:t>
                      </a:r>
                      <a:r>
                        <a:rPr lang="ko-KR" altLang="en-US" sz="1200" u="none" strike="noStrike">
                          <a:effectLst/>
                        </a:rPr>
                        <a:t>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저장하다</a:t>
                      </a:r>
                      <a:r>
                        <a:rPr lang="en-US" altLang="ko-KR" sz="1200" u="none" strike="noStrike">
                          <a:effectLst/>
                        </a:rPr>
                        <a:t>(Sticky, </a:t>
                      </a:r>
                      <a:r>
                        <a:rPr lang="ko-KR" altLang="en-US" sz="1200" u="none" strike="noStrike">
                          <a:effectLst/>
                        </a:rPr>
                        <a:t>자동으로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ko-KR" altLang="en-US" sz="1200" u="none" strike="noStrike">
                          <a:effectLst/>
                        </a:rPr>
                        <a:t>학습하다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내용을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</a:tr>
              <a:tr h="16895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200" u="none" strike="noStrike">
                          <a:effectLst/>
                        </a:rPr>
                        <a:t>저장하다</a:t>
                      </a:r>
                      <a:r>
                        <a:rPr lang="en-US" altLang="ko-KR" sz="1200" u="none" strike="noStrike">
                          <a:effectLst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</a:rPr>
                        <a:t>문서를</a:t>
                      </a:r>
                      <a:r>
                        <a:rPr lang="en-US" altLang="ko-KR" sz="1200" u="none" strike="noStrike">
                          <a:effectLst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90" marR="6390" marT="639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/>
                        <a:t>검증하다</a:t>
                      </a:r>
                      <a:r>
                        <a:rPr lang="en-US" sz="1200"/>
                        <a:t>&lt;Logic</a:t>
                      </a:r>
                      <a:r>
                        <a:rPr lang="ko-KR" sz="1200"/>
                        <a:t>을</a:t>
                      </a:r>
                      <a:r>
                        <a:rPr lang="en-US" sz="1200"/>
                        <a:t>, </a:t>
                      </a:r>
                      <a:r>
                        <a:rPr lang="ko-KR" sz="1200"/>
                        <a:t>계산기가</a:t>
                      </a:r>
                      <a:r>
                        <a:rPr lang="en-US" sz="1200"/>
                        <a:t>&gt;</a:t>
                      </a:r>
                      <a:endParaRPr lang="ko-KR" sz="120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3812920" y="1067328"/>
            <a:ext cx="3644322" cy="17018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795164" y="1621734"/>
            <a:ext cx="3679834" cy="16513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786286" y="2396404"/>
            <a:ext cx="3679834" cy="16513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777408" y="2962986"/>
            <a:ext cx="3679834" cy="16513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795164" y="3541333"/>
            <a:ext cx="3679834" cy="16513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795164" y="3922306"/>
            <a:ext cx="3679834" cy="16513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795164" y="4118393"/>
            <a:ext cx="3679834" cy="16513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777408" y="6051024"/>
            <a:ext cx="3679834" cy="223932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260631" y="3541333"/>
            <a:ext cx="2792068" cy="16513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8260631" y="4323671"/>
            <a:ext cx="2792068" cy="16513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260631" y="6061694"/>
            <a:ext cx="2792068" cy="16513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0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6" grpId="0" animBg="1"/>
      <p:bldP spid="37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888" y="-141439"/>
            <a:ext cx="5987226" cy="699943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34519" y="3225911"/>
            <a:ext cx="662940" cy="822960"/>
          </a:xfrm>
          <a:prstGeom prst="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72939" y="43545"/>
            <a:ext cx="4070169" cy="3474718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학습문서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72938" y="4048871"/>
            <a:ext cx="4070169" cy="260447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일정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734972" y="1802825"/>
            <a:ext cx="1554478" cy="1459063"/>
          </a:xfrm>
          <a:prstGeom prst="line">
            <a:avLst/>
          </a:prstGeom>
          <a:ln w="190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734972" y="3940934"/>
            <a:ext cx="1554478" cy="1289532"/>
          </a:xfrm>
          <a:prstGeom prst="line">
            <a:avLst/>
          </a:prstGeom>
          <a:ln>
            <a:solidFill>
              <a:srgbClr val="FF0000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55204" y="164107"/>
            <a:ext cx="2548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유즈케이스 다이어그램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7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3812" y="347559"/>
            <a:ext cx="2492990" cy="6271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학습문서정보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전체학습문서정보목록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+mj-ea"/>
                <a:ea typeface="+mj-ea"/>
              </a:rPr>
              <a:t>디렉토리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+mj-ea"/>
                <a:ea typeface="+mj-ea"/>
              </a:rPr>
              <a:t>디렉토리목록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일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주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월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년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휴식정보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계산기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일정정보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전체일정정보목</a:t>
            </a:r>
            <a:r>
              <a:rPr lang="ko-KR" altLang="en-US" dirty="0">
                <a:latin typeface="+mj-ea"/>
                <a:ea typeface="+mj-ea"/>
              </a:rPr>
              <a:t>록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일정종류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+mj-ea"/>
                <a:ea typeface="+mj-ea"/>
              </a:rPr>
              <a:t>휴가일정</a:t>
            </a:r>
            <a:endParaRPr lang="en-US" altLang="ko-KR" dirty="0" smtClean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0416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322" y="-974035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3-4. 2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키추출을</a:t>
            </a:r>
            <a:r>
              <a:rPr lang="ko-KR" altLang="en-US" dirty="0"/>
              <a:t> </a:t>
            </a:r>
            <a:r>
              <a:rPr lang="ko-KR" altLang="en-US" dirty="0" smtClean="0"/>
              <a:t>통한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후보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1280" y="745186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j-ea"/>
              </a:rPr>
              <a:t>학습문서정보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548137" y="7325364"/>
            <a:ext cx="1453705" cy="1669069"/>
            <a:chOff x="8575395" y="2708920"/>
            <a:chExt cx="1944216" cy="2232248"/>
          </a:xfrm>
        </p:grpSpPr>
        <p:sp>
          <p:nvSpPr>
            <p:cNvPr id="19" name="직사각형 18"/>
            <p:cNvSpPr/>
            <p:nvPr/>
          </p:nvSpPr>
          <p:spPr>
            <a:xfrm>
              <a:off x="8575395" y="2708920"/>
              <a:ext cx="1944216" cy="22322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8575395" y="3265480"/>
              <a:ext cx="19442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8575395" y="4293096"/>
              <a:ext cx="19442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757270" y="9665971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j-ea"/>
              </a:rPr>
              <a:t>전체학습문서정보</a:t>
            </a:r>
            <a:endParaRPr lang="en-US" altLang="ko-KR" sz="1200" dirty="0">
              <a:latin typeface="+mj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99831" y="7366369"/>
            <a:ext cx="1453705" cy="1669069"/>
            <a:chOff x="8575395" y="2708920"/>
            <a:chExt cx="1944216" cy="2232248"/>
          </a:xfrm>
        </p:grpSpPr>
        <p:sp>
          <p:nvSpPr>
            <p:cNvPr id="24" name="직사각형 23"/>
            <p:cNvSpPr/>
            <p:nvPr/>
          </p:nvSpPr>
          <p:spPr>
            <a:xfrm>
              <a:off x="8575395" y="2708920"/>
              <a:ext cx="1944216" cy="22322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8575395" y="3265480"/>
              <a:ext cx="19442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8575395" y="4293096"/>
              <a:ext cx="19442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/>
          <p:cNvSpPr/>
          <p:nvPr/>
        </p:nvSpPr>
        <p:spPr>
          <a:xfrm>
            <a:off x="476308" y="2896414"/>
            <a:ext cx="1840470" cy="45884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학습문서정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보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6308" y="1710728"/>
            <a:ext cx="1840470" cy="45055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tx1"/>
                </a:solidFill>
                <a:latin typeface="+mj-ea"/>
                <a:ea typeface="+mj-ea"/>
              </a:rPr>
              <a:t>전체학습문서정보목록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74989" y="480967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+mj-ea"/>
                <a:ea typeface="+mj-ea"/>
              </a:rPr>
              <a:t>디렉토리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55110" y="1466658"/>
            <a:ext cx="1840470" cy="427372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+mj-ea"/>
                <a:ea typeface="+mj-ea"/>
              </a:rPr>
              <a:t>디렉토리목록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74989" y="2309103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일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74989" y="3223171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주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74989" y="4137239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월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74989" y="5051307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년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74989" y="5965377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년도들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04745" y="177128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전체일정정보목록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04745" y="1037163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일정정보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04745" y="1897198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일정종류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04745" y="2757233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휴가일정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304745" y="3617268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보통일정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304745" y="4477303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설계일</a:t>
            </a:r>
            <a:r>
              <a:rPr lang="ko-KR" altLang="en-US" sz="1300" dirty="0">
                <a:solidFill>
                  <a:schemeClr val="tx1"/>
                </a:solidFill>
                <a:latin typeface="+mj-ea"/>
                <a:ea typeface="+mj-ea"/>
              </a:rPr>
              <a:t>정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304745" y="5337338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기념일정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281516" y="2724215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휴식정보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281516" y="3638283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계산기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04744" y="6197376"/>
            <a:ext cx="1820591" cy="4866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+mj-ea"/>
                <a:ea typeface="+mj-ea"/>
              </a:rPr>
              <a:t>기념일</a:t>
            </a:r>
            <a:endParaRPr lang="ko-KR" altLang="en-US" sz="1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24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1" y="0"/>
            <a:ext cx="124280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73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1" y="0"/>
            <a:ext cx="124280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40617" y="4512166"/>
            <a:ext cx="2024417" cy="94480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DayScheduleInfoDAO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65034" y="2039039"/>
            <a:ext cx="2024417" cy="94480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ScheduleKind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01637" y="3901403"/>
            <a:ext cx="2024417" cy="94480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DayScheduleInfo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881" y="2983848"/>
            <a:ext cx="1907628" cy="89030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StudyDocumentDAO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7363" y="1788304"/>
            <a:ext cx="1907628" cy="89030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StudyDocumentInfo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80052" y="591658"/>
            <a:ext cx="1875356" cy="89238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StudyContentsInfo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stCxn id="8" idx="2"/>
            <a:endCxn id="7" idx="0"/>
          </p:cNvCxnSpPr>
          <p:nvPr/>
        </p:nvCxnSpPr>
        <p:spPr>
          <a:xfrm>
            <a:off x="856451" y="2678607"/>
            <a:ext cx="198244" cy="3052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5" idx="0"/>
            <a:endCxn id="6" idx="2"/>
          </p:cNvCxnSpPr>
          <p:nvPr/>
        </p:nvCxnSpPr>
        <p:spPr>
          <a:xfrm flipH="1" flipV="1">
            <a:off x="7377243" y="2983848"/>
            <a:ext cx="236603" cy="91755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5" idx="2"/>
            <a:endCxn id="4" idx="3"/>
          </p:cNvCxnSpPr>
          <p:nvPr/>
        </p:nvCxnSpPr>
        <p:spPr>
          <a:xfrm flipH="1">
            <a:off x="6365034" y="4846212"/>
            <a:ext cx="1248812" cy="1383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8" idx="0"/>
            <a:endCxn id="9" idx="2"/>
          </p:cNvCxnSpPr>
          <p:nvPr/>
        </p:nvCxnSpPr>
        <p:spPr>
          <a:xfrm flipV="1">
            <a:off x="856451" y="1484041"/>
            <a:ext cx="1175" cy="3042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340616" y="441964"/>
            <a:ext cx="2024417" cy="944809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RestInfo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2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332089" y="817962"/>
            <a:ext cx="6041346" cy="5608133"/>
            <a:chOff x="7126796" y="2818959"/>
            <a:chExt cx="5065205" cy="4290091"/>
          </a:xfrm>
        </p:grpSpPr>
        <p:sp>
          <p:nvSpPr>
            <p:cNvPr id="8" name="직사각형 7"/>
            <p:cNvSpPr/>
            <p:nvPr/>
          </p:nvSpPr>
          <p:spPr>
            <a:xfrm>
              <a:off x="7126797" y="2818959"/>
              <a:ext cx="5065204" cy="429009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</a:t>
              </a:r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126796" y="3291364"/>
              <a:ext cx="5065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126796" y="3984177"/>
              <a:ext cx="506520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26796" y="4000507"/>
              <a:ext cx="4853434" cy="3037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getInstance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addDayScheduleInfo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(…)</a:t>
              </a: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modifyDayScheduleInfo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(…)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searchDayScheduleInfo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(…)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deleteDayScheduleInfo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(…)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findIndex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scheduleCode</a:t>
              </a:r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String)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int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setLatestCodeNum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fildIndex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scheduleCode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int</a:t>
              </a: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setLatestCodeNum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fileLoad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DayScheduleInfoFileLoad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fileName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fileSave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DayScheduleInfoFileSave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fileName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26796" y="3379311"/>
              <a:ext cx="4810427" cy="494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LinkedList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&lt;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&gt;</a:t>
              </a:r>
            </a:p>
            <a:p>
              <a:r>
                <a:rPr lang="en-US" altLang="ko-KR" u="sng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u="sng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obj</a:t>
              </a:r>
              <a:r>
                <a:rPr lang="en-US" altLang="ko-KR" u="sng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u="sng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</a:t>
              </a:r>
              <a:r>
                <a:rPr lang="en-US" altLang="ko-KR" u="sng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&lt;&lt;final&gt;&gt;</a:t>
              </a:r>
              <a:endParaRPr lang="ko-KR" altLang="en-US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396341" y="1550472"/>
            <a:ext cx="5868011" cy="1423460"/>
          </a:xfrm>
          <a:prstGeom prst="rect">
            <a:avLst/>
          </a:prstGeom>
          <a:noFill/>
          <a:ln w="2540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3396341" y="3216729"/>
            <a:ext cx="2449288" cy="16328"/>
          </a:xfrm>
          <a:prstGeom prst="line">
            <a:avLst/>
          </a:prstGeom>
          <a:ln w="25400">
            <a:solidFill>
              <a:srgbClr val="D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396341" y="3477986"/>
            <a:ext cx="2612573" cy="16328"/>
          </a:xfrm>
          <a:prstGeom prst="line">
            <a:avLst/>
          </a:prstGeom>
          <a:ln w="25400">
            <a:solidFill>
              <a:srgbClr val="D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396341" y="3771900"/>
            <a:ext cx="2612573" cy="16328"/>
          </a:xfrm>
          <a:prstGeom prst="line">
            <a:avLst/>
          </a:prstGeom>
          <a:ln w="25400">
            <a:solidFill>
              <a:srgbClr val="D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3396341" y="4049484"/>
            <a:ext cx="2612573" cy="16328"/>
          </a:xfrm>
          <a:prstGeom prst="line">
            <a:avLst/>
          </a:prstGeom>
          <a:ln w="25400">
            <a:solidFill>
              <a:srgbClr val="D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10"/>
          <a:stretch/>
        </p:blipFill>
        <p:spPr bwMode="auto">
          <a:xfrm>
            <a:off x="3396341" y="2722120"/>
            <a:ext cx="4718088" cy="179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43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24037" y="428757"/>
            <a:ext cx="8775240" cy="5915683"/>
            <a:chOff x="7126795" y="2818959"/>
            <a:chExt cx="7357361" cy="4290091"/>
          </a:xfrm>
        </p:grpSpPr>
        <p:sp>
          <p:nvSpPr>
            <p:cNvPr id="8" name="직사각형 7"/>
            <p:cNvSpPr/>
            <p:nvPr/>
          </p:nvSpPr>
          <p:spPr>
            <a:xfrm>
              <a:off x="7126796" y="2818959"/>
              <a:ext cx="7357360" cy="4290091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StudyDocumentDAO</a:t>
              </a:r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126796" y="3291364"/>
              <a:ext cx="73573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126796" y="3984177"/>
              <a:ext cx="73573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26796" y="4125002"/>
              <a:ext cx="7256493" cy="2879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getInstanceMethod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StudyDocumentDAO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addStudyDocumentInfo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(…)</a:t>
              </a: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modifyStudyDocumentInfo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(…)</a:t>
              </a: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searchStudyDocumentInfo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(…)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deleteStudyDocumentInfo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(…)</a:t>
              </a: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fileLoad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():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directoryFileLoad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fileName:String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):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documentDAOFileLoad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fileName:String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):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addFromFileDocumentDAO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directoryName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documentDAOFileSave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fileName:String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):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initStudyDocumentList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addNewsStudyDocumentInfo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directoryName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createDocumentCode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directoryName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String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26795" y="3288639"/>
              <a:ext cx="7357360" cy="70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studyDocumentDAO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HashMap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&lt;String,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LinkedList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&lt;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&gt;&gt;</a:t>
              </a:r>
            </a:p>
            <a:p>
              <a:r>
                <a:rPr lang="en-US" altLang="ko-KR" u="sng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u="sng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obj</a:t>
              </a:r>
              <a:r>
                <a:rPr lang="en-US" altLang="ko-KR" u="sng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u="sng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u="sng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&lt;&lt;final&gt;&gt;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directoryList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ArrayList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&lt;String&gt;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788286" y="1130965"/>
            <a:ext cx="8590685" cy="1684490"/>
          </a:xfrm>
          <a:prstGeom prst="rect">
            <a:avLst/>
          </a:prstGeom>
          <a:noFill/>
          <a:ln w="25400">
            <a:solidFill>
              <a:srgbClr val="D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74836" y="3085653"/>
            <a:ext cx="2665792" cy="0"/>
          </a:xfrm>
          <a:prstGeom prst="line">
            <a:avLst/>
          </a:prstGeom>
          <a:ln w="25400">
            <a:solidFill>
              <a:srgbClr val="D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1774836" y="3330582"/>
            <a:ext cx="2934005" cy="16328"/>
          </a:xfrm>
          <a:prstGeom prst="line">
            <a:avLst/>
          </a:prstGeom>
          <a:ln w="25400">
            <a:solidFill>
              <a:srgbClr val="D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74836" y="3640824"/>
            <a:ext cx="2934005" cy="0"/>
          </a:xfrm>
          <a:prstGeom prst="line">
            <a:avLst/>
          </a:prstGeom>
          <a:ln w="25400">
            <a:solidFill>
              <a:srgbClr val="D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1774836" y="3902080"/>
            <a:ext cx="2934005" cy="16328"/>
          </a:xfrm>
          <a:prstGeom prst="line">
            <a:avLst/>
          </a:prstGeom>
          <a:ln w="25400">
            <a:solidFill>
              <a:srgbClr val="D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35" y="2402574"/>
            <a:ext cx="5185875" cy="181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6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84632" y="1512659"/>
            <a:ext cx="10622736" cy="1857558"/>
            <a:chOff x="773497" y="1512659"/>
            <a:chExt cx="10622736" cy="1857558"/>
          </a:xfrm>
        </p:grpSpPr>
        <p:pic>
          <p:nvPicPr>
            <p:cNvPr id="5124" name="Picture 4" descr="http://upload.wikimedia.org/wikipedia/en/2/2a/Notep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97" y="1512659"/>
              <a:ext cx="1857558" cy="1857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upload.wikimedia.org/wikipedia/en/2/2a/Notepa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086" y="1512659"/>
              <a:ext cx="1857558" cy="1857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://w.ppy.sh/a/a4/Fold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675" y="1512659"/>
              <a:ext cx="1857558" cy="1857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9" y="3918856"/>
            <a:ext cx="3193869" cy="248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84160" y="4422252"/>
            <a:ext cx="27622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smtClean="0">
                <a:latin typeface="+mn-ea"/>
                <a:cs typeface="Arial Unicode MS" panose="020B0604020202020204" pitchFamily="50" charset="-127"/>
              </a:rPr>
              <a:t>일정 정보</a:t>
            </a:r>
            <a:endParaRPr lang="en-US" altLang="ko-KR" sz="3000" dirty="0" smtClean="0">
              <a:latin typeface="+mn-ea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3000" dirty="0" smtClean="0">
                <a:latin typeface="+mn-ea"/>
                <a:cs typeface="Arial Unicode MS" panose="020B0604020202020204" pitchFamily="50" charset="-127"/>
              </a:rPr>
              <a:t>+</a:t>
            </a:r>
          </a:p>
          <a:p>
            <a:pPr algn="ctr"/>
            <a:r>
              <a:rPr lang="ko-KR" altLang="en-US" sz="3000" dirty="0" smtClean="0">
                <a:latin typeface="+mn-ea"/>
                <a:cs typeface="Arial Unicode MS" panose="020B0604020202020204" pitchFamily="50" charset="-127"/>
              </a:rPr>
              <a:t>학습 문서 정보</a:t>
            </a:r>
            <a:endParaRPr lang="ko-KR" altLang="en-US" sz="3000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79334" y="4001899"/>
            <a:ext cx="201689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Bee.java</a:t>
            </a:r>
          </a:p>
          <a:p>
            <a:r>
              <a:rPr lang="en-US" altLang="ko-KR" sz="23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Animal.java</a:t>
            </a:r>
          </a:p>
          <a:p>
            <a:r>
              <a:rPr lang="en-US" altLang="ko-KR" sz="23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Sounds.java</a:t>
            </a:r>
          </a:p>
          <a:p>
            <a:r>
              <a:rPr lang="en-US" altLang="ko-KR" sz="23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TestMain.java</a:t>
            </a:r>
          </a:p>
          <a:p>
            <a:pPr algn="ctr"/>
            <a:r>
              <a:rPr lang="en-US" altLang="ko-KR" sz="3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pPr algn="ctr"/>
            <a:r>
              <a:rPr lang="en-US" altLang="ko-KR" sz="3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pPr algn="ctr"/>
            <a:r>
              <a:rPr lang="en-US" altLang="ko-KR" sz="3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  <a:endParaRPr lang="ko-KR" altLang="en-US" sz="3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7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318633" y="313012"/>
            <a:ext cx="3967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2344" y="2724950"/>
            <a:ext cx="5844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Outline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87351" y="5083632"/>
            <a:ext cx="162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</a:t>
            </a:r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37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5579" y="368234"/>
            <a:ext cx="6039367" cy="3688875"/>
            <a:chOff x="107340" y="908721"/>
            <a:chExt cx="8425100" cy="4211578"/>
          </a:xfrm>
        </p:grpSpPr>
        <p:sp>
          <p:nvSpPr>
            <p:cNvPr id="4" name="직사각형 3"/>
            <p:cNvSpPr/>
            <p:nvPr/>
          </p:nvSpPr>
          <p:spPr>
            <a:xfrm>
              <a:off x="107340" y="1617375"/>
              <a:ext cx="2204699" cy="35029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7340" y="908721"/>
              <a:ext cx="8425100" cy="7086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7340" y="908721"/>
              <a:ext cx="8425100" cy="42115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5" descr="C:\Users\jungyoonkim\Desktop\중간프로젝트\임시_제출용_삭제해도됨\delet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9346" y="1012458"/>
              <a:ext cx="389462" cy="389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jungyoonkim\Desktop\중간프로젝트\임시_제출용_삭제해도됨\prin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1781" y="1004107"/>
              <a:ext cx="389462" cy="389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 descr="C:\Users\jungyoonkim\Desktop\중간프로젝트\임시_제출용_삭제해도됨\schedu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66" y="1009250"/>
              <a:ext cx="389462" cy="389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C:\Users\jungyoonkim\Desktop\중간프로젝트\임시_제출용_삭제해도됨\search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325" y="1029992"/>
              <a:ext cx="389462" cy="389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C:\Users\jungyoonkim\Downloads\pe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872" y="1040841"/>
              <a:ext cx="361061" cy="361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2116620" y="1028084"/>
              <a:ext cx="1133980" cy="324883"/>
            </a:xfrm>
            <a:prstGeom prst="rect">
              <a:avLst/>
            </a:prstGeom>
            <a:noFill/>
            <a:ln>
              <a:solidFill>
                <a:srgbClr val="00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11" descr="C:\Users\jungyoonkim\AppData\Local\Microsoft\Windows\INetCache\IE\5TKCLMCS\exit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7987" y="1034247"/>
              <a:ext cx="420637" cy="420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C:\Users\jungyoonkim\Desktop\중간프로젝트\임시_제출용_삭제해도됨\month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950" y="995794"/>
              <a:ext cx="412229" cy="41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3" descr="C:\Users\jungyoonkim\Desktop\중간프로젝트\임시_제출용_삭제해도됨\month2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365" y="999136"/>
              <a:ext cx="412229" cy="41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JavaPro\Desktop\'청춘'\정보통신전자공학부\SW융합\중간프로젝트\UI설계\참고자료\Calendar-2015-May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790" y="1696115"/>
              <a:ext cx="1987799" cy="149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213408" y="3284984"/>
              <a:ext cx="323762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rgbClr val="FF0000"/>
                  </a:solidFill>
                </a:rPr>
                <a:t>일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9550" y="3284984"/>
              <a:ext cx="1664038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14287" y="3532658"/>
              <a:ext cx="323762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월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8048" y="3532658"/>
              <a:ext cx="1664038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4287" y="3776901"/>
              <a:ext cx="323762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화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8048" y="3776901"/>
              <a:ext cx="1664038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4287" y="4024156"/>
              <a:ext cx="323762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수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38048" y="4024156"/>
              <a:ext cx="1664038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결혼기념일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4287" y="4271411"/>
              <a:ext cx="323762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rgbClr val="FF0000"/>
                  </a:solidFill>
                </a:rPr>
                <a:t>목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8048" y="4271411"/>
              <a:ext cx="1664038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rgbClr val="FF0000"/>
                  </a:solidFill>
                </a:rPr>
                <a:t>크리스마스</a:t>
              </a:r>
              <a:endParaRPr lang="ko-KR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14287" y="4518666"/>
              <a:ext cx="323762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8048" y="4518666"/>
              <a:ext cx="1664038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14287" y="4765921"/>
              <a:ext cx="323762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rgbClr val="0000FF"/>
                  </a:solidFill>
                </a:rPr>
                <a:t>토</a:t>
              </a:r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8048" y="4765921"/>
              <a:ext cx="1664038" cy="2472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4" descr="C:\Users\JavaPro\Desktop\'청춘'\정보통신전자공학부\SW융합\중간프로젝트\UI설계\참고자료\load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950" y="999136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s\JavaPro\Desktop\'청춘'\정보통신전자공학부\SW융합\중간프로젝트\UI설계\참고자료\55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003379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" descr="C:\Users\JavaPro\Desktop\'청춘'\정보통신전자공학부\SW융합\중간프로젝트\UI설계\참고자료\text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015322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C:\Users\JavaPro\Desktop\'청춘'\정보통신전자공학부\SW융합\중간프로젝트\UI설계\참고자료\icon\church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872" y="3280440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" descr="C:\Users\JavaPro\Desktop\'청춘'\정보통신전자공학부\SW융합\중간프로젝트\UI설계\참고자료\icon\wedding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442" y="4052525"/>
              <a:ext cx="200624" cy="200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C:\Users\JavaPro\Desktop\'청춘'\정보통신전자공학부\SW융합\중간프로젝트\UI설계\참고자료\icon\christmas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502" y="4301400"/>
              <a:ext cx="187275" cy="18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그룹 36"/>
            <p:cNvGrpSpPr/>
            <p:nvPr/>
          </p:nvGrpSpPr>
          <p:grpSpPr>
            <a:xfrm>
              <a:off x="2312039" y="1631280"/>
              <a:ext cx="5231190" cy="2516504"/>
              <a:chOff x="2627783" y="2219426"/>
              <a:chExt cx="5550522" cy="2670121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2627783" y="2876455"/>
                <a:ext cx="1387630" cy="201309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2627783" y="2219426"/>
                <a:ext cx="1387630" cy="65702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4015413" y="2876455"/>
                <a:ext cx="1387630" cy="201309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4015413" y="2219426"/>
                <a:ext cx="1387630" cy="65702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5403044" y="2876455"/>
                <a:ext cx="1387630" cy="201309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403044" y="2219426"/>
                <a:ext cx="1387630" cy="65702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6790674" y="2876455"/>
                <a:ext cx="1387630" cy="201309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790674" y="2219426"/>
                <a:ext cx="1387630" cy="65702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2627783" y="2876455"/>
                <a:ext cx="1382242" cy="5811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/>
                  <a:t>구보 </a:t>
                </a:r>
                <a:r>
                  <a:rPr lang="en-US" altLang="ko-KR" sz="600" dirty="0" smtClean="0"/>
                  <a:t>06:00 ~ 08:00</a:t>
                </a:r>
                <a:endParaRPr lang="ko-KR" altLang="en-US" sz="600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627783" y="3461879"/>
                <a:ext cx="1382242" cy="5811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/>
                  <a:t>식사 </a:t>
                </a:r>
                <a:r>
                  <a:rPr lang="en-US" altLang="ko-KR" sz="600" dirty="0" smtClean="0"/>
                  <a:t>07:00 ~ 08:00</a:t>
                </a:r>
                <a:endParaRPr lang="ko-KR" altLang="en-US" sz="600" dirty="0"/>
              </a:p>
            </p:txBody>
          </p:sp>
          <p:pic>
            <p:nvPicPr>
              <p:cNvPr id="60" name="Picture 10" descr="C:\Users\JavaPro\Desktop\'청춘'\정보통신전자공학부\SW융합\중간프로젝트\UI설계\참고자료\morning.pn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3473" y="2309815"/>
                <a:ext cx="476250" cy="476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11" descr="C:\Users\JavaPro\Desktop\'청춘'\정보통신전자공학부\SW융합\중간프로젝트\UI설계\참고자료\sun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1103" y="2327557"/>
                <a:ext cx="476250" cy="476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12" descr="C:\Users\JavaPro\Desktop\'청춘'\정보통신전자공학부\SW융합\중간프로젝트\UI설계\참고자료\night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5950" y="2327557"/>
                <a:ext cx="476250" cy="476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13" descr="C:\Users\JavaPro\Desktop\'청춘'\정보통신전자공학부\SW융합\중간프로젝트\UI설계\참고자료\star.png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3514" y="2306994"/>
                <a:ext cx="476250" cy="476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직사각형 63"/>
              <p:cNvSpPr/>
              <p:nvPr/>
            </p:nvSpPr>
            <p:spPr>
              <a:xfrm>
                <a:off x="4020802" y="3461879"/>
                <a:ext cx="1382242" cy="5811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/>
                  <a:t>공부 </a:t>
                </a:r>
                <a:r>
                  <a:rPr lang="en-US" altLang="ko-KR" sz="600" dirty="0" smtClean="0"/>
                  <a:t>07:00 ~ 08:00</a:t>
                </a:r>
                <a:endParaRPr lang="ko-KR" altLang="en-US" sz="6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5405738" y="4301400"/>
                <a:ext cx="1382242" cy="58112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/>
                  <a:t>취</a:t>
                </a:r>
                <a:r>
                  <a:rPr lang="ko-KR" altLang="en-US" sz="600" dirty="0"/>
                  <a:t>침</a:t>
                </a:r>
                <a:r>
                  <a:rPr lang="ko-KR" altLang="en-US" sz="600" dirty="0" smtClean="0"/>
                  <a:t> </a:t>
                </a:r>
                <a:r>
                  <a:rPr lang="en-US" altLang="ko-KR" sz="600" dirty="0" smtClean="0"/>
                  <a:t>10:00 ~ 00:00</a:t>
                </a:r>
                <a:endParaRPr lang="ko-KR" altLang="en-US" sz="600" dirty="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6796063" y="2880758"/>
                <a:ext cx="1382242" cy="2001761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 smtClean="0"/>
                  <a:t>취</a:t>
                </a:r>
                <a:r>
                  <a:rPr lang="ko-KR" altLang="en-US" sz="600" dirty="0"/>
                  <a:t>침</a:t>
                </a:r>
                <a:r>
                  <a:rPr lang="ko-KR" altLang="en-US" sz="600" dirty="0" smtClean="0"/>
                  <a:t> </a:t>
                </a:r>
                <a:r>
                  <a:rPr lang="en-US" altLang="ko-KR" sz="600" dirty="0" smtClean="0"/>
                  <a:t>00:00 ~ 06:00</a:t>
                </a:r>
                <a:endParaRPr lang="ko-KR" altLang="en-US" sz="600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7543229" y="2250509"/>
              <a:ext cx="989211" cy="189921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543229" y="1631281"/>
              <a:ext cx="989211" cy="61922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14" descr="C:\Users\JavaPro\Desktop\'청춘'\정보통신전자공학부\SW융합\중간프로젝트\UI설계\참고자료\Folder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2569" y="1719490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7543229" y="2254564"/>
              <a:ext cx="989211" cy="30961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ThreadClass.java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543229" y="2564904"/>
              <a:ext cx="989211" cy="30961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500" dirty="0" smtClean="0">
                  <a:solidFill>
                    <a:prstClr val="black"/>
                  </a:solidFill>
                </a:rPr>
                <a:t>ObjectClass.java</a:t>
              </a:r>
              <a:endParaRPr lang="ko-KR" alt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3229" y="2875244"/>
              <a:ext cx="989211" cy="30961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543229" y="3185584"/>
              <a:ext cx="989211" cy="30961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43229" y="3495924"/>
              <a:ext cx="989211" cy="30961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43229" y="3806263"/>
              <a:ext cx="989211" cy="34657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12039" y="4141160"/>
              <a:ext cx="1307797" cy="9791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621443" y="4141160"/>
              <a:ext cx="4904647" cy="9791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휴식이 필요합니다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!!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15" descr="C:\Users\JavaPro\Desktop\'청춘'\정보통신전자공학부\SW융합\중간프로젝트\UI설계\참고자료\cry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2983" y="4392604"/>
              <a:ext cx="476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그룹 70"/>
          <p:cNvGrpSpPr/>
          <p:nvPr/>
        </p:nvGrpSpPr>
        <p:grpSpPr>
          <a:xfrm>
            <a:off x="6464682" y="352468"/>
            <a:ext cx="2516054" cy="4763556"/>
            <a:chOff x="-2988840" y="1484785"/>
            <a:chExt cx="2516054" cy="4763556"/>
          </a:xfrm>
        </p:grpSpPr>
        <p:sp>
          <p:nvSpPr>
            <p:cNvPr id="72" name="직사각형 71"/>
            <p:cNvSpPr/>
            <p:nvPr/>
          </p:nvSpPr>
          <p:spPr>
            <a:xfrm>
              <a:off x="-2988840" y="1484785"/>
              <a:ext cx="2516054" cy="4763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solidFill>
                  <a:prstClr val="white"/>
                </a:solidFill>
              </a:endParaRPr>
            </a:p>
          </p:txBody>
        </p:sp>
        <p:pic>
          <p:nvPicPr>
            <p:cNvPr id="73" name="Picture 2" descr="C:\Users\JavaPro\Desktop\'청춘'\정보통신전자공학부\SW융합\중간프로젝트\UI설계\참고자료\add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66106" y="1609750"/>
              <a:ext cx="552305" cy="530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직사각형 73"/>
            <p:cNvSpPr/>
            <p:nvPr/>
          </p:nvSpPr>
          <p:spPr>
            <a:xfrm>
              <a:off x="-2191067" y="1635957"/>
              <a:ext cx="1595546" cy="412507"/>
            </a:xfrm>
            <a:prstGeom prst="rect">
              <a:avLst/>
            </a:prstGeom>
            <a:solidFill>
              <a:srgbClr val="EDE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prstClr val="black"/>
                  </a:solidFill>
                </a:rPr>
                <a:t>일정 추가하기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-2843360" y="2276872"/>
              <a:ext cx="652293" cy="294648"/>
            </a:xfrm>
            <a:prstGeom prst="rect">
              <a:avLst/>
            </a:prstGeom>
            <a:solidFill>
              <a:srgbClr val="EDE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prstClr val="black"/>
                  </a:solidFill>
                </a:rPr>
                <a:t>일정제목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-2106954" y="2276872"/>
              <a:ext cx="1511433" cy="294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prstClr val="black"/>
                  </a:solidFill>
                </a:rPr>
                <a:t>Java </a:t>
              </a:r>
              <a:r>
                <a:rPr lang="ko-KR" altLang="en-US" sz="800" dirty="0" smtClean="0">
                  <a:solidFill>
                    <a:prstClr val="black"/>
                  </a:solidFill>
                </a:rPr>
                <a:t>실습하기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-2843360" y="3158182"/>
              <a:ext cx="652293" cy="294648"/>
            </a:xfrm>
            <a:prstGeom prst="rect">
              <a:avLst/>
            </a:prstGeom>
            <a:solidFill>
              <a:srgbClr val="EDE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prstClr val="black"/>
                  </a:solidFill>
                </a:rPr>
                <a:t>시작일자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-2843360" y="3531085"/>
              <a:ext cx="652293" cy="294648"/>
            </a:xfrm>
            <a:prstGeom prst="rect">
              <a:avLst/>
            </a:prstGeom>
            <a:solidFill>
              <a:srgbClr val="EDE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prstClr val="black"/>
                  </a:solidFill>
                </a:rPr>
                <a:t>장소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-2106954" y="3531085"/>
              <a:ext cx="1511433" cy="294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prstClr val="black"/>
                  </a:solidFill>
                </a:rPr>
                <a:t>렉토피</a:t>
              </a:r>
              <a:r>
                <a:rPr lang="ko-KR" altLang="en-US" sz="800" dirty="0" err="1">
                  <a:solidFill>
                    <a:prstClr val="black"/>
                  </a:solidFill>
                </a:rPr>
                <a:t>아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-2843360" y="3903988"/>
              <a:ext cx="2247839" cy="294648"/>
            </a:xfrm>
            <a:prstGeom prst="rect">
              <a:avLst/>
            </a:prstGeom>
            <a:solidFill>
              <a:srgbClr val="EDE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prstClr val="black"/>
                  </a:solidFill>
                </a:rPr>
                <a:t>메모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-2843360" y="4277845"/>
              <a:ext cx="2247839" cy="589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smtClean="0">
                  <a:solidFill>
                    <a:prstClr val="black"/>
                  </a:solidFill>
                </a:rPr>
                <a:t>Java Thread </a:t>
              </a:r>
              <a:r>
                <a:rPr lang="ko-KR" altLang="en-US" sz="800" dirty="0" smtClean="0">
                  <a:solidFill>
                    <a:prstClr val="black"/>
                  </a:solidFill>
                </a:rPr>
                <a:t>실습 코딩을</a:t>
              </a:r>
              <a:endParaRPr lang="en-US" altLang="ko-KR" sz="800" dirty="0" smtClean="0">
                <a:solidFill>
                  <a:prstClr val="black"/>
                </a:solidFill>
              </a:endParaRPr>
            </a:p>
            <a:p>
              <a:r>
                <a:rPr lang="ko-KR" altLang="en-US" sz="800" dirty="0" smtClean="0">
                  <a:solidFill>
                    <a:prstClr val="black"/>
                  </a:solidFill>
                </a:rPr>
                <a:t>진행한다</a:t>
              </a:r>
              <a:r>
                <a:rPr lang="en-US" altLang="ko-KR" sz="800" dirty="0" smtClean="0">
                  <a:solidFill>
                    <a:prstClr val="black"/>
                  </a:solidFill>
                </a:rPr>
                <a:t>.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-2843360" y="4953820"/>
              <a:ext cx="652293" cy="294648"/>
            </a:xfrm>
            <a:prstGeom prst="rect">
              <a:avLst/>
            </a:prstGeom>
            <a:solidFill>
              <a:srgbClr val="EDE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prstClr val="black"/>
                  </a:solidFill>
                </a:rPr>
                <a:t>알람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pic>
          <p:nvPicPr>
            <p:cNvPr id="83" name="Picture 4" descr="C:\Users\JavaPro\Desktop\'청춘'\정보통신전자공학부\SW융합\중간프로젝트\UI설계\참고자료\calendar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06954" y="3125752"/>
              <a:ext cx="331083" cy="317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/>
            <p:cNvSpPr/>
            <p:nvPr/>
          </p:nvSpPr>
          <p:spPr>
            <a:xfrm>
              <a:off x="-1719440" y="3158182"/>
              <a:ext cx="652293" cy="294648"/>
            </a:xfrm>
            <a:prstGeom prst="rect">
              <a:avLst/>
            </a:prstGeom>
            <a:solidFill>
              <a:srgbClr val="EDE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prstClr val="black"/>
                  </a:solidFill>
                </a:rPr>
                <a:t>종</a:t>
              </a:r>
              <a:r>
                <a:rPr lang="ko-KR" altLang="en-US" sz="800" dirty="0">
                  <a:solidFill>
                    <a:prstClr val="black"/>
                  </a:solidFill>
                </a:rPr>
                <a:t>료</a:t>
              </a:r>
              <a:r>
                <a:rPr lang="ko-KR" altLang="en-US" sz="800" dirty="0" smtClean="0">
                  <a:solidFill>
                    <a:prstClr val="black"/>
                  </a:solidFill>
                </a:rPr>
                <a:t>일자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pic>
          <p:nvPicPr>
            <p:cNvPr id="85" name="Picture 4" descr="C:\Users\JavaPro\Desktop\'청춘'\정보통신전자공학부\SW융합\중간프로젝트\UI설계\참고자료\calendar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08856" y="3125752"/>
              <a:ext cx="331083" cy="317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5" descr="C:\Users\JavaPro\Desktop\'청춘'\정보통신전자공학부\SW융합\중간프로젝트\UI설계\참고자료\alarm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83225" y="4948197"/>
              <a:ext cx="318547" cy="30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직사각형 86"/>
            <p:cNvSpPr/>
            <p:nvPr/>
          </p:nvSpPr>
          <p:spPr>
            <a:xfrm>
              <a:off x="-2843360" y="5338578"/>
              <a:ext cx="652293" cy="294648"/>
            </a:xfrm>
            <a:prstGeom prst="rect">
              <a:avLst/>
            </a:prstGeom>
            <a:solidFill>
              <a:srgbClr val="EDE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prstClr val="black"/>
                  </a:solidFill>
                </a:rPr>
                <a:t>이미지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pic>
          <p:nvPicPr>
            <p:cNvPr id="88" name="Picture 6" descr="C:\Users\JavaPro\Desktop\'청춘'\정보통신전자공학부\SW융합\중간프로젝트\UI설계\참고자료\image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78334" y="5338578"/>
              <a:ext cx="308765" cy="29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직사각형 88"/>
            <p:cNvSpPr/>
            <p:nvPr/>
          </p:nvSpPr>
          <p:spPr>
            <a:xfrm>
              <a:off x="-2517214" y="5915372"/>
              <a:ext cx="615981" cy="2880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추</a:t>
              </a:r>
              <a:r>
                <a:rPr lang="ko-KR" altLang="en-US" sz="1200" dirty="0"/>
                <a:t>가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-1730813" y="5915372"/>
              <a:ext cx="615981" cy="2880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취소</a:t>
              </a:r>
              <a:endParaRPr lang="en-US" altLang="ko-KR" sz="1200" dirty="0" smtClean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-2843360" y="2678704"/>
              <a:ext cx="652293" cy="294648"/>
            </a:xfrm>
            <a:prstGeom prst="rect">
              <a:avLst/>
            </a:prstGeom>
            <a:solidFill>
              <a:srgbClr val="EDE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prstClr val="black"/>
                  </a:solidFill>
                </a:rPr>
                <a:t>일정종류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-2106954" y="2678704"/>
              <a:ext cx="1511433" cy="294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smtClean="0">
                  <a:solidFill>
                    <a:prstClr val="black"/>
                  </a:solidFill>
                </a:rPr>
                <a:t>             </a:t>
              </a:r>
              <a:r>
                <a:rPr lang="ko-KR" altLang="en-US" sz="800" dirty="0" smtClean="0">
                  <a:solidFill>
                    <a:prstClr val="black"/>
                  </a:solidFill>
                </a:rPr>
                <a:t>공부하기         </a:t>
              </a:r>
              <a:r>
                <a:rPr lang="ko-KR" altLang="en-US" sz="800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▼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7080663" y="1043932"/>
            <a:ext cx="2516054" cy="4763556"/>
            <a:chOff x="8900703" y="1415615"/>
            <a:chExt cx="2516054" cy="4763556"/>
          </a:xfrm>
        </p:grpSpPr>
        <p:grpSp>
          <p:nvGrpSpPr>
            <p:cNvPr id="134" name="그룹 133"/>
            <p:cNvGrpSpPr/>
            <p:nvPr/>
          </p:nvGrpSpPr>
          <p:grpSpPr>
            <a:xfrm>
              <a:off x="8900703" y="1415615"/>
              <a:ext cx="2516054" cy="4763556"/>
              <a:chOff x="-2988840" y="1484785"/>
              <a:chExt cx="2516054" cy="4763556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-2988840" y="1484785"/>
                <a:ext cx="2516054" cy="47635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-2191067" y="1635957"/>
                <a:ext cx="1595546" cy="412507"/>
              </a:xfrm>
              <a:prstGeom prst="rect">
                <a:avLst/>
              </a:prstGeom>
              <a:solidFill>
                <a:srgbClr val="ED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prstClr val="black"/>
                    </a:solidFill>
                  </a:rPr>
                  <a:t>일정 수</a:t>
                </a:r>
                <a:r>
                  <a:rPr lang="ko-KR" altLang="en-US" sz="800" dirty="0">
                    <a:solidFill>
                      <a:prstClr val="black"/>
                    </a:solidFill>
                  </a:rPr>
                  <a:t>정</a:t>
                </a:r>
                <a:r>
                  <a:rPr lang="ko-KR" altLang="en-US" sz="800" dirty="0" smtClean="0">
                    <a:solidFill>
                      <a:prstClr val="black"/>
                    </a:solidFill>
                  </a:rPr>
                  <a:t>하기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-2843360" y="2276872"/>
                <a:ext cx="652293" cy="294648"/>
              </a:xfrm>
              <a:prstGeom prst="rect">
                <a:avLst/>
              </a:prstGeom>
              <a:solidFill>
                <a:srgbClr val="ED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prstClr val="black"/>
                    </a:solidFill>
                  </a:rPr>
                  <a:t>일정제목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-2106954" y="2276872"/>
                <a:ext cx="1511433" cy="2946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>
                    <a:solidFill>
                      <a:prstClr val="black"/>
                    </a:solidFill>
                  </a:rPr>
                  <a:t>Java </a:t>
                </a:r>
                <a:r>
                  <a:rPr lang="ko-KR" altLang="en-US" sz="800" dirty="0" smtClean="0">
                    <a:solidFill>
                      <a:prstClr val="black"/>
                    </a:solidFill>
                  </a:rPr>
                  <a:t>실습하기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>
                <a:off x="-2843360" y="3158182"/>
                <a:ext cx="652293" cy="294648"/>
              </a:xfrm>
              <a:prstGeom prst="rect">
                <a:avLst/>
              </a:prstGeom>
              <a:solidFill>
                <a:srgbClr val="ED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prstClr val="black"/>
                    </a:solidFill>
                  </a:rPr>
                  <a:t>시작일자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-2843360" y="3531085"/>
                <a:ext cx="652293" cy="294648"/>
              </a:xfrm>
              <a:prstGeom prst="rect">
                <a:avLst/>
              </a:prstGeom>
              <a:solidFill>
                <a:srgbClr val="ED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prstClr val="black"/>
                    </a:solidFill>
                  </a:rPr>
                  <a:t>장소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-2106954" y="3531085"/>
                <a:ext cx="1511433" cy="2946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 smtClean="0">
                    <a:solidFill>
                      <a:prstClr val="black"/>
                    </a:solidFill>
                  </a:rPr>
                  <a:t>렉토피</a:t>
                </a:r>
                <a:r>
                  <a:rPr lang="ko-KR" altLang="en-US" sz="800" dirty="0" err="1">
                    <a:solidFill>
                      <a:prstClr val="black"/>
                    </a:solidFill>
                  </a:rPr>
                  <a:t>아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-2843360" y="3903988"/>
                <a:ext cx="2247839" cy="294648"/>
              </a:xfrm>
              <a:prstGeom prst="rect">
                <a:avLst/>
              </a:prstGeom>
              <a:solidFill>
                <a:srgbClr val="ED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prstClr val="black"/>
                    </a:solidFill>
                  </a:rPr>
                  <a:t>메모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-2843360" y="4277845"/>
                <a:ext cx="2247839" cy="589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 smtClean="0">
                    <a:solidFill>
                      <a:prstClr val="black"/>
                    </a:solidFill>
                  </a:rPr>
                  <a:t>Java Thread </a:t>
                </a:r>
                <a:r>
                  <a:rPr lang="ko-KR" altLang="en-US" sz="800" dirty="0" smtClean="0">
                    <a:solidFill>
                      <a:prstClr val="black"/>
                    </a:solidFill>
                  </a:rPr>
                  <a:t>실습 코딩을</a:t>
                </a:r>
                <a:endParaRPr lang="en-US" altLang="ko-KR" sz="800" dirty="0" smtClean="0">
                  <a:solidFill>
                    <a:prstClr val="black"/>
                  </a:solidFill>
                </a:endParaRPr>
              </a:p>
              <a:p>
                <a:r>
                  <a:rPr lang="ko-KR" altLang="en-US" sz="800" dirty="0" smtClean="0">
                    <a:solidFill>
                      <a:prstClr val="black"/>
                    </a:solidFill>
                  </a:rPr>
                  <a:t>진행한다</a:t>
                </a:r>
                <a:r>
                  <a:rPr lang="en-US" altLang="ko-KR" sz="800" dirty="0" smtClean="0">
                    <a:solidFill>
                      <a:prstClr val="black"/>
                    </a:solidFill>
                  </a:rPr>
                  <a:t>.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-2843360" y="4953820"/>
                <a:ext cx="652293" cy="294648"/>
              </a:xfrm>
              <a:prstGeom prst="rect">
                <a:avLst/>
              </a:prstGeom>
              <a:solidFill>
                <a:srgbClr val="ED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 smtClean="0">
                    <a:solidFill>
                      <a:prstClr val="black"/>
                    </a:solidFill>
                  </a:rPr>
                  <a:t>알람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56" name="Picture 4" descr="C:\Users\JavaPro\Desktop\'청춘'\정보통신전자공학부\SW융합\중간프로젝트\UI설계\참고자료\calendar.pn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106954" y="3125752"/>
                <a:ext cx="331083" cy="317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7" name="직사각형 156"/>
              <p:cNvSpPr/>
              <p:nvPr/>
            </p:nvSpPr>
            <p:spPr>
              <a:xfrm>
                <a:off x="-1719440" y="3158182"/>
                <a:ext cx="652293" cy="294648"/>
              </a:xfrm>
              <a:prstGeom prst="rect">
                <a:avLst/>
              </a:prstGeom>
              <a:solidFill>
                <a:srgbClr val="ED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prstClr val="black"/>
                    </a:solidFill>
                  </a:rPr>
                  <a:t>종</a:t>
                </a:r>
                <a:r>
                  <a:rPr lang="ko-KR" altLang="en-US" sz="800" dirty="0">
                    <a:solidFill>
                      <a:prstClr val="black"/>
                    </a:solidFill>
                  </a:rPr>
                  <a:t>료</a:t>
                </a:r>
                <a:r>
                  <a:rPr lang="ko-KR" altLang="en-US" sz="800" dirty="0" smtClean="0">
                    <a:solidFill>
                      <a:prstClr val="black"/>
                    </a:solidFill>
                  </a:rPr>
                  <a:t>일자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58" name="Picture 4" descr="C:\Users\JavaPro\Desktop\'청춘'\정보통신전자공학부\SW융합\중간프로젝트\UI설계\참고자료\calendar.pn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08856" y="3125752"/>
                <a:ext cx="331083" cy="317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5" descr="C:\Users\JavaPro\Desktop\'청춘'\정보통신전자공학부\SW융합\중간프로젝트\UI설계\참고자료\alarm.png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083225" y="4948197"/>
                <a:ext cx="318547" cy="3058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직사각형 159"/>
              <p:cNvSpPr/>
              <p:nvPr/>
            </p:nvSpPr>
            <p:spPr>
              <a:xfrm>
                <a:off x="-2843360" y="5338578"/>
                <a:ext cx="652293" cy="294648"/>
              </a:xfrm>
              <a:prstGeom prst="rect">
                <a:avLst/>
              </a:prstGeom>
              <a:solidFill>
                <a:srgbClr val="ED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prstClr val="black"/>
                    </a:solidFill>
                  </a:rPr>
                  <a:t>이미지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61" name="Picture 6" descr="C:\Users\JavaPro\Desktop\'청춘'\정보통신전자공학부\SW융합\중간프로젝트\UI설계\참고자료\image.pn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078334" y="5338578"/>
                <a:ext cx="308765" cy="29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2" name="직사각형 161"/>
              <p:cNvSpPr/>
              <p:nvPr/>
            </p:nvSpPr>
            <p:spPr>
              <a:xfrm>
                <a:off x="-2517214" y="5915372"/>
                <a:ext cx="615981" cy="28803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수</a:t>
                </a:r>
                <a:r>
                  <a:rPr lang="ko-KR" altLang="en-US" sz="1200" dirty="0"/>
                  <a:t>정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-1730813" y="5915372"/>
                <a:ext cx="615981" cy="28803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취소</a:t>
                </a:r>
                <a:endParaRPr lang="en-US" altLang="ko-KR" sz="1200" dirty="0" smtClean="0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-2843360" y="2678704"/>
                <a:ext cx="652293" cy="294648"/>
              </a:xfrm>
              <a:prstGeom prst="rect">
                <a:avLst/>
              </a:prstGeom>
              <a:solidFill>
                <a:srgbClr val="ED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prstClr val="black"/>
                    </a:solidFill>
                  </a:rPr>
                  <a:t>일정종류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-2106954" y="2678704"/>
                <a:ext cx="1511433" cy="2946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 smtClean="0">
                    <a:solidFill>
                      <a:prstClr val="black"/>
                    </a:solidFill>
                  </a:rPr>
                  <a:t>             </a:t>
                </a:r>
                <a:r>
                  <a:rPr lang="ko-KR" altLang="en-US" sz="800" dirty="0" smtClean="0">
                    <a:solidFill>
                      <a:prstClr val="black"/>
                    </a:solidFill>
                  </a:rPr>
                  <a:t>공부하기         </a:t>
                </a:r>
                <a:r>
                  <a:rPr lang="ko-KR" altLang="en-US" sz="800" dirty="0" smtClean="0">
                    <a:solidFill>
                      <a:prstClr val="black"/>
                    </a:solidFill>
                    <a:latin typeface="맑은 고딕"/>
                    <a:ea typeface="맑은 고딕"/>
                  </a:rPr>
                  <a:t>▼</a:t>
                </a:r>
                <a:endParaRPr lang="ko-KR" altLang="en-US" sz="8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3" name="Picture 2" descr="C:\Users\JavaPro\Desktop\'청춘'\정보통신전자공학부\SW융합\중간프로젝트\UI설계\참고자료\edit.pn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5296" y="1503044"/>
              <a:ext cx="541238" cy="541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9994440" y="353746"/>
            <a:ext cx="1892760" cy="3476798"/>
            <a:chOff x="-2095612" y="560257"/>
            <a:chExt cx="1768043" cy="3182856"/>
          </a:xfrm>
        </p:grpSpPr>
        <p:pic>
          <p:nvPicPr>
            <p:cNvPr id="68" name="Picture 3" descr="C:\Users\JavaPro\Desktop\'청춘'\정보통신전자공학부\SW융합\중간프로젝트\UI설계\참고자료\icon\fast-navigate-calendar.jp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95612" y="560257"/>
              <a:ext cx="1768043" cy="172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C:\Users\JavaPro\Desktop\'청춘'\정보통신전자공학부\SW융합\중간프로젝트\UI설계\참고자료\Screenshot_2015-05-06-10-46-06.png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" t="30151" r="3094" b="26311"/>
            <a:stretch/>
          </p:blipFill>
          <p:spPr bwMode="auto">
            <a:xfrm>
              <a:off x="-2095612" y="2285525"/>
              <a:ext cx="1768043" cy="1457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그룹 103"/>
          <p:cNvGrpSpPr/>
          <p:nvPr/>
        </p:nvGrpSpPr>
        <p:grpSpPr>
          <a:xfrm>
            <a:off x="9876200" y="4045799"/>
            <a:ext cx="2092540" cy="1267180"/>
            <a:chOff x="10460867" y="2746442"/>
            <a:chExt cx="1416412" cy="857737"/>
          </a:xfrm>
        </p:grpSpPr>
        <p:sp>
          <p:nvSpPr>
            <p:cNvPr id="93" name="직사각형 92"/>
            <p:cNvSpPr/>
            <p:nvPr/>
          </p:nvSpPr>
          <p:spPr>
            <a:xfrm>
              <a:off x="10460867" y="2746442"/>
              <a:ext cx="1368152" cy="857737"/>
            </a:xfrm>
            <a:prstGeom prst="rect">
              <a:avLst/>
            </a:prstGeom>
            <a:solidFill>
              <a:srgbClr val="EDE7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0636223" y="3331835"/>
              <a:ext cx="450140" cy="2372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확</a:t>
              </a:r>
              <a:r>
                <a:rPr lang="ko-KR" altLang="en-US" sz="900" dirty="0"/>
                <a:t>인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1210900" y="3331835"/>
              <a:ext cx="450140" cy="2372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취소</a:t>
              </a:r>
              <a:endParaRPr lang="en-US" altLang="ko-KR" sz="900" dirty="0" smtClean="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10524085" y="2938070"/>
              <a:ext cx="344628" cy="237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1141955" y="2938070"/>
              <a:ext cx="341739" cy="237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0834160" y="294213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/>
                <a:t>시</a:t>
              </a:r>
              <a:endParaRPr lang="ko-KR" altLang="en-US" sz="120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1538725" y="291819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분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88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110166" y="222503"/>
            <a:ext cx="6671462" cy="5034015"/>
            <a:chOff x="1956593" y="1537811"/>
            <a:chExt cx="5271604" cy="3977739"/>
          </a:xfrm>
        </p:grpSpPr>
        <p:sp>
          <p:nvSpPr>
            <p:cNvPr id="4" name="직사각형 3"/>
            <p:cNvSpPr/>
            <p:nvPr/>
          </p:nvSpPr>
          <p:spPr>
            <a:xfrm>
              <a:off x="2011541" y="1562807"/>
              <a:ext cx="283992" cy="2879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322189" y="1562807"/>
              <a:ext cx="283992" cy="2879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86926" y="1562807"/>
              <a:ext cx="283992" cy="2879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04149" y="1562807"/>
              <a:ext cx="283992" cy="2879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19322" y="1562807"/>
              <a:ext cx="283992" cy="2879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42730" y="1562807"/>
              <a:ext cx="283992" cy="2879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543429" y="1562807"/>
              <a:ext cx="283992" cy="2879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18680" y="1562807"/>
              <a:ext cx="283992" cy="2879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891921" y="1562807"/>
              <a:ext cx="283992" cy="2879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17475" y="1872081"/>
              <a:ext cx="5010722" cy="36434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flipH="1">
              <a:off x="4850029" y="1884808"/>
              <a:ext cx="37428" cy="3621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3914" y="1885265"/>
              <a:ext cx="2214412" cy="67721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5319" y="1885266"/>
              <a:ext cx="1435882" cy="495129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1961569" y="1537811"/>
              <a:ext cx="5256584" cy="346997"/>
              <a:chOff x="781954" y="1196752"/>
              <a:chExt cx="6421004" cy="43204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781954" y="1196752"/>
                <a:ext cx="6421004" cy="4320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880228" y="1253164"/>
                <a:ext cx="673761" cy="301944"/>
                <a:chOff x="5052640" y="1258724"/>
                <a:chExt cx="673761" cy="301944"/>
              </a:xfrm>
            </p:grpSpPr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52640" y="1262648"/>
                  <a:ext cx="279206" cy="279206"/>
                </a:xfrm>
                <a:prstGeom prst="rect">
                  <a:avLst/>
                </a:prstGeom>
              </p:spPr>
            </p:pic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24457" y="1258724"/>
                  <a:ext cx="301944" cy="301944"/>
                </a:xfrm>
                <a:prstGeom prst="rect">
                  <a:avLst/>
                </a:prstGeom>
              </p:spPr>
            </p:pic>
          </p:grpSp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2715" y="1245534"/>
                <a:ext cx="290760" cy="290760"/>
              </a:xfrm>
              <a:prstGeom prst="rect">
                <a:avLst/>
              </a:prstGeom>
            </p:spPr>
          </p:pic>
          <p:grpSp>
            <p:nvGrpSpPr>
              <p:cNvPr id="34" name="그룹 33"/>
              <p:cNvGrpSpPr/>
              <p:nvPr/>
            </p:nvGrpSpPr>
            <p:grpSpPr>
              <a:xfrm>
                <a:off x="2573259" y="1232895"/>
                <a:ext cx="1341424" cy="342483"/>
                <a:chOff x="1592078" y="1249103"/>
                <a:chExt cx="1341424" cy="342483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2078" y="1258233"/>
                  <a:ext cx="302926" cy="302926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699" y="1249103"/>
                  <a:ext cx="342483" cy="342483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8434" y="1251020"/>
                  <a:ext cx="335068" cy="335068"/>
                </a:xfrm>
                <a:prstGeom prst="rect">
                  <a:avLst/>
                </a:prstGeom>
              </p:spPr>
            </p:pic>
          </p:grp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6845" y="1290562"/>
                <a:ext cx="251422" cy="251422"/>
              </a:xfrm>
              <a:prstGeom prst="rect">
                <a:avLst/>
              </a:prstGeom>
            </p:spPr>
          </p:pic>
          <p:grpSp>
            <p:nvGrpSpPr>
              <p:cNvPr id="36" name="그룹 35"/>
              <p:cNvGrpSpPr/>
              <p:nvPr/>
            </p:nvGrpSpPr>
            <p:grpSpPr>
              <a:xfrm>
                <a:off x="4774496" y="1239332"/>
                <a:ext cx="691557" cy="317841"/>
                <a:chOff x="3796466" y="1263033"/>
                <a:chExt cx="691557" cy="317841"/>
              </a:xfrm>
            </p:grpSpPr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3926" y="1287203"/>
                  <a:ext cx="264097" cy="264097"/>
                </a:xfrm>
                <a:prstGeom prst="rect">
                  <a:avLst/>
                </a:prstGeom>
              </p:spPr>
            </p:pic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6466" y="1263033"/>
                  <a:ext cx="317841" cy="317841"/>
                </a:xfrm>
                <a:prstGeom prst="rect">
                  <a:avLst/>
                </a:prstGeom>
              </p:spPr>
            </p:pic>
          </p:grp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0986" y="1294993"/>
                <a:ext cx="233248" cy="233248"/>
              </a:xfrm>
              <a:prstGeom prst="rect">
                <a:avLst/>
              </a:prstGeom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1956593" y="1892428"/>
              <a:ext cx="248395" cy="3621755"/>
              <a:chOff x="310932" y="1823468"/>
              <a:chExt cx="248395" cy="3621755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23528" y="1823468"/>
                <a:ext cx="235799" cy="362175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336" y="2469011"/>
                <a:ext cx="194700" cy="191011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98" y="1893541"/>
                <a:ext cx="194942" cy="191249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076" y="2181155"/>
                <a:ext cx="183597" cy="180118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55" y="3056591"/>
                <a:ext cx="195086" cy="19138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64" y="3345043"/>
                <a:ext cx="212412" cy="208387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932" y="2710433"/>
                <a:ext cx="238125" cy="238125"/>
              </a:xfrm>
              <a:prstGeom prst="rect">
                <a:avLst/>
              </a:prstGeom>
            </p:spPr>
          </p:pic>
        </p:grp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65" y="228535"/>
            <a:ext cx="3734611" cy="226494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29" y="3859608"/>
            <a:ext cx="2956726" cy="2771071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55" y="880985"/>
            <a:ext cx="3834762" cy="2341292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226" y="3859609"/>
            <a:ext cx="3625393" cy="277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7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429"/>
            <a:ext cx="6539964" cy="423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48" y="419770"/>
            <a:ext cx="2739295" cy="467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282" y="372473"/>
            <a:ext cx="1911616" cy="30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6"/>
          <a:stretch/>
        </p:blipFill>
        <p:spPr bwMode="auto">
          <a:xfrm>
            <a:off x="10090727" y="3752993"/>
            <a:ext cx="1990725" cy="103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249" y="1167867"/>
            <a:ext cx="2714290" cy="464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66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652"/>
            <a:ext cx="8375928" cy="470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79" y="2983769"/>
            <a:ext cx="4582556" cy="317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95" y="245652"/>
            <a:ext cx="3324906" cy="169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94" y="2106953"/>
            <a:ext cx="3381673" cy="425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3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jungyoonkim\Desktop\중간프로젝트\클래스다이어그램\ui클래스 다이어그램\전체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369" y="606962"/>
            <a:ext cx="12318369" cy="57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63884" y="441429"/>
            <a:ext cx="1713931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SchedulerUI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922" y="2152075"/>
            <a:ext cx="1646605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MyCalendar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3092" y="2338188"/>
            <a:ext cx="2916183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ModifyScheduleInfoUI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8263" y="1873791"/>
            <a:ext cx="257955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AddScheduleInfoUI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0849" y="2330150"/>
            <a:ext cx="1983235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DailySchedule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9602" y="3457979"/>
            <a:ext cx="925253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Alarm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3884" y="3457880"/>
            <a:ext cx="1781257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JMyCalendar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21837" y="4477361"/>
            <a:ext cx="1915909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CalendarTime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39447" y="1827734"/>
            <a:ext cx="2406428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STKprojectTextUI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746" y="606962"/>
            <a:ext cx="2242922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WeeklySchedule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59066" y="2330091"/>
            <a:ext cx="1973617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FontStyleView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78685" y="1960759"/>
            <a:ext cx="1531188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FileLoadUI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26127" y="2338188"/>
            <a:ext cx="1531188" cy="369332"/>
          </a:xfrm>
          <a:prstGeom prst="rect">
            <a:avLst/>
          </a:prstGeo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FileSaveUI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8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2"/>
          <a:stretch/>
        </p:blipFill>
        <p:spPr bwMode="auto">
          <a:xfrm>
            <a:off x="-68868" y="35787"/>
            <a:ext cx="5975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976" y="-2"/>
            <a:ext cx="6312025" cy="6858001"/>
            <a:chOff x="6617931" y="-1"/>
            <a:chExt cx="5574069" cy="6125997"/>
          </a:xfrm>
        </p:grpSpPr>
        <p:pic>
          <p:nvPicPr>
            <p:cNvPr id="11" name="Picture 2" descr="C:\Users\jungyoonkim\AppData\Local\Microsoft\Windows\INetCache\IE\LQKCNPSE\전체 클래스 다이어그램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b="10674"/>
            <a:stretch/>
          </p:blipFill>
          <p:spPr bwMode="auto">
            <a:xfrm>
              <a:off x="6617931" y="-1"/>
              <a:ext cx="5574069" cy="612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617931" y="4389120"/>
              <a:ext cx="527452" cy="58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96688" y="19264"/>
            <a:ext cx="6058018" cy="6838736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0036" y="5737922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1330" y="19263"/>
            <a:ext cx="6230670" cy="6838735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3829" y="5737922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05573" y="2962275"/>
            <a:ext cx="794551" cy="1186645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13828" y="1916833"/>
            <a:ext cx="3022159" cy="1002584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2676692"/>
            <a:ext cx="12506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SchduleUI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40686" y="5471579"/>
            <a:ext cx="3827398" cy="124106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851362" y="5140298"/>
            <a:ext cx="22926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StudyDocumentDAO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35955" y="2111767"/>
            <a:ext cx="6085323" cy="2801814"/>
            <a:chOff x="6378599" y="945931"/>
            <a:chExt cx="6085323" cy="2801814"/>
          </a:xfrm>
          <a:effectLst>
            <a:glow rad="1270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3" name="TextBox 22"/>
            <p:cNvSpPr txBox="1"/>
            <p:nvPr/>
          </p:nvSpPr>
          <p:spPr>
            <a:xfrm>
              <a:off x="6378599" y="1578965"/>
              <a:ext cx="206979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422578" y="945931"/>
              <a:ext cx="6041344" cy="2801814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DataIOController</a:t>
              </a:r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6422577" y="1435504"/>
              <a:ext cx="60413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422577" y="2341169"/>
              <a:ext cx="6041344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422577" y="2362516"/>
              <a:ext cx="394851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DataIOController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fileLoad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fileSave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fileSaveStudyDocument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22577" y="1550471"/>
              <a:ext cx="49295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</a:t>
              </a:r>
              <a:endPara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studyDocumentDAO</a:t>
              </a:r>
              <a:r>
                <a:rPr lang="en-US" altLang="ko-KR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StudyDocumentDAO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47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2"/>
          <a:stretch/>
        </p:blipFill>
        <p:spPr bwMode="auto">
          <a:xfrm>
            <a:off x="-68868" y="35787"/>
            <a:ext cx="5975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976" y="-2"/>
            <a:ext cx="6312025" cy="6858001"/>
            <a:chOff x="6617931" y="-1"/>
            <a:chExt cx="5574069" cy="6125997"/>
          </a:xfrm>
        </p:grpSpPr>
        <p:pic>
          <p:nvPicPr>
            <p:cNvPr id="11" name="Picture 2" descr="C:\Users\jungyoonkim\AppData\Local\Microsoft\Windows\INetCache\IE\LQKCNPSE\전체 클래스 다이어그램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b="10674"/>
            <a:stretch/>
          </p:blipFill>
          <p:spPr bwMode="auto">
            <a:xfrm>
              <a:off x="6617931" y="-1"/>
              <a:ext cx="5574069" cy="612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617931" y="4389120"/>
              <a:ext cx="527452" cy="58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96688" y="19264"/>
            <a:ext cx="6058018" cy="6838736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0036" y="5737922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1330" y="19263"/>
            <a:ext cx="6230670" cy="6838735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3829" y="5737922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6073" y="1020854"/>
            <a:ext cx="2060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AddSchduleInfoUI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88220" y="1308768"/>
            <a:ext cx="1241999" cy="126919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58059" y="1985963"/>
            <a:ext cx="1046635" cy="32725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988844" y="1893906"/>
            <a:ext cx="3047144" cy="104036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128125" y="61913"/>
            <a:ext cx="2995684" cy="2275845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83803" y="2351314"/>
            <a:ext cx="23407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solidFill>
                  <a:srgbClr val="00206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ModifySchduleInfoUI</a:t>
            </a:r>
            <a:endParaRPr lang="ko-KR" altLang="en-US" sz="1500" dirty="0">
              <a:solidFill>
                <a:srgbClr val="00206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98622" y="2669741"/>
            <a:ext cx="718898" cy="107675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89809" y="3275761"/>
            <a:ext cx="1090167" cy="32725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310003" y="1570741"/>
            <a:ext cx="2404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DayScheduleInfoDAO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22272937" y="491638"/>
            <a:ext cx="180803" cy="3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5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62334" y="2313214"/>
            <a:ext cx="8800817" cy="2439470"/>
            <a:chOff x="-11753566" y="836292"/>
            <a:chExt cx="8800817" cy="2439470"/>
          </a:xfrm>
        </p:grpSpPr>
        <p:sp>
          <p:nvSpPr>
            <p:cNvPr id="33" name="직사각형 32"/>
            <p:cNvSpPr/>
            <p:nvPr/>
          </p:nvSpPr>
          <p:spPr>
            <a:xfrm>
              <a:off x="-11738128" y="836292"/>
              <a:ext cx="8785377" cy="243947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  <a:effectLst>
              <a:glow rad="1270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AddScheduleInfoController</a:t>
              </a:r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-11753566" y="1315452"/>
              <a:ext cx="878537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-11738131" y="1823651"/>
              <a:ext cx="8785377" cy="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-11738127" y="1893906"/>
              <a:ext cx="8785378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AddScheduleInfoController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  <a:endParaRPr lang="en-US" altLang="ko-KR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AddScheduleInfoController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scheduleInfoDAO:ScheduleInfoDAO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addCheck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scheduleCode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scheduleName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addScheduleInfo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scheduleCode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scheduleName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scheduleKind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startDay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Date,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endDay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Date, place :String,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note:String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alarm : Date, image : String)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11738128" y="1427975"/>
              <a:ext cx="51658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206944" y="2351314"/>
            <a:ext cx="8800817" cy="2439470"/>
            <a:chOff x="-11753566" y="836292"/>
            <a:chExt cx="8800817" cy="2439470"/>
          </a:xfrm>
        </p:grpSpPr>
        <p:sp>
          <p:nvSpPr>
            <p:cNvPr id="46" name="직사각형 45"/>
            <p:cNvSpPr/>
            <p:nvPr/>
          </p:nvSpPr>
          <p:spPr>
            <a:xfrm>
              <a:off x="-11738128" y="836292"/>
              <a:ext cx="8785377" cy="243947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  <a:effectLst>
              <a:glow rad="1270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ModifyScheduleInfoController</a:t>
              </a:r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-11753566" y="1315452"/>
              <a:ext cx="878537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-11738131" y="1823651"/>
              <a:ext cx="8785377" cy="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-11738127" y="1893906"/>
              <a:ext cx="8785378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Modify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  <a:endParaRPr lang="en-US" altLang="ko-KR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Modify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scheduleInfoDAO:ScheduleInfoDAO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modifyCheck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scheduleCode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scheduleName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modifyScheduleInfo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scheduleCode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scheduleName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scheduleKind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startDay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Date,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endDay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Date, place :String,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note:String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alarm : Date, image : String)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-11738128" y="1427975"/>
              <a:ext cx="51658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4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28" grpId="0" animBg="1"/>
      <p:bldP spid="29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2"/>
          <a:stretch/>
        </p:blipFill>
        <p:spPr bwMode="auto">
          <a:xfrm>
            <a:off x="-68868" y="35787"/>
            <a:ext cx="5975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976" y="-2"/>
            <a:ext cx="6312025" cy="6858001"/>
            <a:chOff x="6617931" y="-1"/>
            <a:chExt cx="5574069" cy="6125997"/>
          </a:xfrm>
        </p:grpSpPr>
        <p:pic>
          <p:nvPicPr>
            <p:cNvPr id="11" name="Picture 2" descr="C:\Users\jungyoonkim\AppData\Local\Microsoft\Windows\INetCache\IE\LQKCNPSE\전체 클래스 다이어그램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b="10674"/>
            <a:stretch/>
          </p:blipFill>
          <p:spPr bwMode="auto">
            <a:xfrm>
              <a:off x="6617931" y="-1"/>
              <a:ext cx="5574069" cy="612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617931" y="4389120"/>
              <a:ext cx="527452" cy="58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136478" y="19264"/>
            <a:ext cx="6097808" cy="6838736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0036" y="5737922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1330" y="19263"/>
            <a:ext cx="6230670" cy="6838735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3829" y="5737922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68868" y="2602916"/>
            <a:ext cx="14590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SchedulerUI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3740" y="2965840"/>
            <a:ext cx="772100" cy="1190640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13829" y="1904217"/>
            <a:ext cx="3022159" cy="1021864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130937" y="53919"/>
            <a:ext cx="2993728" cy="229496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28448" y="4767933"/>
            <a:ext cx="1549771" cy="533276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322495" y="1581052"/>
            <a:ext cx="2404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DayScheduleInfoDAO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506329" y="2307716"/>
            <a:ext cx="8800817" cy="1937585"/>
            <a:chOff x="-11753566" y="836292"/>
            <a:chExt cx="8800817" cy="1937585"/>
          </a:xfrm>
        </p:grpSpPr>
        <p:sp>
          <p:nvSpPr>
            <p:cNvPr id="28" name="직사각형 27"/>
            <p:cNvSpPr/>
            <p:nvPr/>
          </p:nvSpPr>
          <p:spPr>
            <a:xfrm>
              <a:off x="-11738128" y="836292"/>
              <a:ext cx="8785377" cy="1937585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  <a:effectLst>
              <a:glow rad="1270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SearchScheduleInfoController</a:t>
              </a:r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-11753566" y="1315452"/>
              <a:ext cx="878537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-11738131" y="1823651"/>
              <a:ext cx="8785377" cy="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-11738127" y="1893906"/>
              <a:ext cx="878537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SearchDayScheduleInfoController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  <a:endParaRPr lang="en-US" altLang="ko-KR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SearchDayScheduleInfoController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dayScheduleInfoDAO:DayScheduleInfoDAO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requestSearchDayScheduleInfo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scheduleName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startDay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Date,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endDay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Date) : String[][]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11738128" y="1427975"/>
              <a:ext cx="51658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-&lt;&lt;final&gt;&gt;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2"/>
          <a:stretch/>
        </p:blipFill>
        <p:spPr bwMode="auto">
          <a:xfrm>
            <a:off x="-68868" y="35787"/>
            <a:ext cx="5975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976" y="-2"/>
            <a:ext cx="6312025" cy="6858001"/>
            <a:chOff x="6617931" y="-1"/>
            <a:chExt cx="5574069" cy="6125997"/>
          </a:xfrm>
        </p:grpSpPr>
        <p:pic>
          <p:nvPicPr>
            <p:cNvPr id="11" name="Picture 2" descr="C:\Users\jungyoonkim\AppData\Local\Microsoft\Windows\INetCache\IE\LQKCNPSE\전체 클래스 다이어그램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b="10674"/>
            <a:stretch/>
          </p:blipFill>
          <p:spPr bwMode="auto">
            <a:xfrm>
              <a:off x="6617931" y="-1"/>
              <a:ext cx="5574069" cy="612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617931" y="4389120"/>
              <a:ext cx="527452" cy="58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136478" y="19264"/>
            <a:ext cx="6097808" cy="6838736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0036" y="5737922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1330" y="19263"/>
            <a:ext cx="6230670" cy="6838735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3829" y="5737922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68868" y="2602916"/>
            <a:ext cx="14590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SchedulerUI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3740" y="2965840"/>
            <a:ext cx="772100" cy="1190640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13829" y="1904217"/>
            <a:ext cx="3022159" cy="1021864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130937" y="53919"/>
            <a:ext cx="2993728" cy="229496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28448" y="4767933"/>
            <a:ext cx="1549771" cy="533276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322495" y="1581052"/>
            <a:ext cx="2404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DayScheduleInfoDAO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479567" y="2348880"/>
            <a:ext cx="8800817" cy="1937585"/>
            <a:chOff x="-11753566" y="836292"/>
            <a:chExt cx="8800817" cy="1937585"/>
          </a:xfrm>
        </p:grpSpPr>
        <p:sp>
          <p:nvSpPr>
            <p:cNvPr id="27" name="직사각형 26"/>
            <p:cNvSpPr/>
            <p:nvPr/>
          </p:nvSpPr>
          <p:spPr>
            <a:xfrm>
              <a:off x="-11738128" y="836292"/>
              <a:ext cx="8785377" cy="1937585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  <a:effectLst>
              <a:glow rad="1270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DeleteScheduleInfoController</a:t>
              </a:r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-11753566" y="1315452"/>
              <a:ext cx="878537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-11738131" y="1823651"/>
              <a:ext cx="8785377" cy="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-11738127" y="1893906"/>
              <a:ext cx="878537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  <a:endParaRPr lang="en-US" altLang="ko-KR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dayScheduleInfoDAO:DayScheduleInfoDAO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deleteStudyInfo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scehduleCode:String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 :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1738128" y="1427975"/>
              <a:ext cx="51658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ScheduleInfoDAO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4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2"/>
          <a:stretch/>
        </p:blipFill>
        <p:spPr bwMode="auto">
          <a:xfrm>
            <a:off x="-68868" y="35787"/>
            <a:ext cx="5975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976" y="-2"/>
            <a:ext cx="6312025" cy="6858001"/>
            <a:chOff x="6617931" y="-1"/>
            <a:chExt cx="5574069" cy="6125997"/>
          </a:xfrm>
        </p:grpSpPr>
        <p:pic>
          <p:nvPicPr>
            <p:cNvPr id="11" name="Picture 2" descr="C:\Users\jungyoonkim\AppData\Local\Microsoft\Windows\INetCache\IE\LQKCNPSE\전체 클래스 다이어그램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b="10674"/>
            <a:stretch/>
          </p:blipFill>
          <p:spPr bwMode="auto">
            <a:xfrm>
              <a:off x="6617931" y="-1"/>
              <a:ext cx="5574069" cy="612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617931" y="4389120"/>
              <a:ext cx="527452" cy="58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136478" y="19264"/>
            <a:ext cx="6097808" cy="6838736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0036" y="5737922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1330" y="19263"/>
            <a:ext cx="6230670" cy="6838735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3829" y="5737922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45295" y="3495055"/>
            <a:ext cx="2036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STKprojectTextUI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1901" y="3818220"/>
            <a:ext cx="743873" cy="131257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383866" y="4685319"/>
            <a:ext cx="507097" cy="18671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56560" y="5478780"/>
            <a:ext cx="3825740" cy="123002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111740" y="4763439"/>
            <a:ext cx="1569720" cy="54008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14260" y="3414696"/>
            <a:ext cx="3169920" cy="113444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51362" y="5140298"/>
            <a:ext cx="22926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StudyDocumentDAO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76761" y="2089708"/>
            <a:ext cx="10474135" cy="2534942"/>
            <a:chOff x="-11753566" y="836292"/>
            <a:chExt cx="8800817" cy="2534942"/>
          </a:xfrm>
        </p:grpSpPr>
        <p:sp>
          <p:nvSpPr>
            <p:cNvPr id="27" name="직사각형 26"/>
            <p:cNvSpPr/>
            <p:nvPr/>
          </p:nvSpPr>
          <p:spPr>
            <a:xfrm>
              <a:off x="-11738128" y="836292"/>
              <a:ext cx="8785377" cy="243947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  <a:effectLst>
              <a:glow rad="1270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AddStudyDocumentInfoController</a:t>
              </a:r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-11753566" y="1315452"/>
              <a:ext cx="878537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-11738131" y="1823651"/>
              <a:ext cx="8785377" cy="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-11738127" y="1893906"/>
              <a:ext cx="87853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AddStudyDocumentInfoController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  <a:endParaRPr lang="en-US" altLang="ko-KR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AddStudyDocumentInfoController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studyDocumentInfoDAO:StudyDocumentInfoDAO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addCheck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documentCode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documentName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addStudyDocumentInfo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documentCode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documentName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documentDate</a:t>
              </a:r>
              <a:r>
                <a:rPr lang="en-US" altLang="ko-KR" sz="1500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Date,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documentDirectory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codeSection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StringBuilder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annotationSection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StringBuilder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documentForm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boolean</a:t>
              </a:r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1738128" y="1427975"/>
              <a:ext cx="51658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 </a:t>
              </a:r>
              <a:r>
                <a:rPr lang="en-US" altLang="ko-KR" sz="1500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tudyDocumentInfoDAO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93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8633" y="313012"/>
            <a:ext cx="34772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JavaPro\AppData\Local\Microsoft\Windows\Temporary Internet Files\Content.IE5\T3PGGROV\word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8" y="1515871"/>
            <a:ext cx="2046107" cy="20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avaPro\Desktop\그림파일\1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5" y="1261872"/>
            <a:ext cx="5365784" cy="31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avaPro\Desktop\그림파일\2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613" y="3792449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avaPro\AppData\Local\Microsoft\Windows\Temporary Internet Files\Content.IE5\W5WF88AU\unnamed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99" y="4235940"/>
            <a:ext cx="2113799" cy="211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JavaPro\Desktop\그림파일\6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526281"/>
            <a:ext cx="5810250" cy="58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2"/>
          <a:stretch/>
        </p:blipFill>
        <p:spPr bwMode="auto">
          <a:xfrm>
            <a:off x="-68868" y="35787"/>
            <a:ext cx="5975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976" y="-2"/>
            <a:ext cx="6312025" cy="6858001"/>
            <a:chOff x="6617931" y="-1"/>
            <a:chExt cx="5574069" cy="6125997"/>
          </a:xfrm>
        </p:grpSpPr>
        <p:pic>
          <p:nvPicPr>
            <p:cNvPr id="11" name="Picture 2" descr="C:\Users\jungyoonkim\AppData\Local\Microsoft\Windows\INetCache\IE\LQKCNPSE\전체 클래스 다이어그램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b="10674"/>
            <a:stretch/>
          </p:blipFill>
          <p:spPr bwMode="auto">
            <a:xfrm>
              <a:off x="6617931" y="-1"/>
              <a:ext cx="5574069" cy="612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617931" y="4389120"/>
              <a:ext cx="527452" cy="58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136478" y="19264"/>
            <a:ext cx="6097808" cy="6838736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0036" y="5737922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1330" y="19263"/>
            <a:ext cx="6230670" cy="6838735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3829" y="5737922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45295" y="3495055"/>
            <a:ext cx="2036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STKprojectTextUI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1901" y="3818220"/>
            <a:ext cx="743873" cy="131257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383866" y="4685319"/>
            <a:ext cx="507097" cy="18671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56560" y="5478780"/>
            <a:ext cx="3825740" cy="123002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111740" y="4763439"/>
            <a:ext cx="1569720" cy="54008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14260" y="3414696"/>
            <a:ext cx="3169920" cy="113444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51362" y="5140298"/>
            <a:ext cx="22926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StudyDocumentDAO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99918" y="2522117"/>
            <a:ext cx="10881542" cy="2269039"/>
            <a:chOff x="-11753566" y="836292"/>
            <a:chExt cx="8800818" cy="2269039"/>
          </a:xfrm>
        </p:grpSpPr>
        <p:sp>
          <p:nvSpPr>
            <p:cNvPr id="28" name="직사각형 27"/>
            <p:cNvSpPr/>
            <p:nvPr/>
          </p:nvSpPr>
          <p:spPr>
            <a:xfrm>
              <a:off x="-11738128" y="836292"/>
              <a:ext cx="8785377" cy="2237861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  <a:effectLst>
              <a:glow rad="1270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SaveStudyDocumentInfoController</a:t>
              </a:r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-11753566" y="1315452"/>
              <a:ext cx="878537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-11738131" y="1823651"/>
              <a:ext cx="8785377" cy="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-11738126" y="1858836"/>
              <a:ext cx="8785378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SaveStudyDocumentInfo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  <a:endParaRPr lang="en-US" altLang="ko-KR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SaveStudyDocumentInfoController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saveStudyDocumentInfo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documentCode:String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documentName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documentDate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Date,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documentDirectory:String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codeSection:StringBuilder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annotationSection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StringBuilder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documentForm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Object[][]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11738128" y="1427975"/>
              <a:ext cx="51658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63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2"/>
          <a:stretch/>
        </p:blipFill>
        <p:spPr bwMode="auto">
          <a:xfrm>
            <a:off x="-68868" y="35787"/>
            <a:ext cx="5975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976" y="-2"/>
            <a:ext cx="6312025" cy="6858001"/>
            <a:chOff x="6617931" y="-1"/>
            <a:chExt cx="5574069" cy="6125997"/>
          </a:xfrm>
        </p:grpSpPr>
        <p:pic>
          <p:nvPicPr>
            <p:cNvPr id="11" name="Picture 2" descr="C:\Users\jungyoonkim\AppData\Local\Microsoft\Windows\INetCache\IE\LQKCNPSE\전체 클래스 다이어그램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b="10674"/>
            <a:stretch/>
          </p:blipFill>
          <p:spPr bwMode="auto">
            <a:xfrm>
              <a:off x="6617931" y="-1"/>
              <a:ext cx="5574069" cy="612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617931" y="4389120"/>
              <a:ext cx="527452" cy="58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136478" y="19264"/>
            <a:ext cx="6097808" cy="6838736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0036" y="5737922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1330" y="19263"/>
            <a:ext cx="6230670" cy="6838735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3829" y="5737922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45295" y="3495055"/>
            <a:ext cx="2036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STKprojectTextUI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1901" y="3818220"/>
            <a:ext cx="743873" cy="131257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383866" y="4685319"/>
            <a:ext cx="507097" cy="18671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56560" y="5478780"/>
            <a:ext cx="3825740" cy="123002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111740" y="4763439"/>
            <a:ext cx="1569720" cy="54008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14260" y="3414696"/>
            <a:ext cx="3169920" cy="113444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51362" y="5140298"/>
            <a:ext cx="22926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StudyDocumentDAO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73058" y="2376124"/>
            <a:ext cx="10881542" cy="2237861"/>
            <a:chOff x="-11753566" y="836292"/>
            <a:chExt cx="8800818" cy="2237861"/>
          </a:xfrm>
        </p:grpSpPr>
        <p:sp>
          <p:nvSpPr>
            <p:cNvPr id="27" name="직사각형 26"/>
            <p:cNvSpPr/>
            <p:nvPr/>
          </p:nvSpPr>
          <p:spPr>
            <a:xfrm>
              <a:off x="-11738128" y="836292"/>
              <a:ext cx="8785377" cy="2237861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  <a:effectLst>
              <a:glow rad="1270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SaveAsStudyDocumentInfoController</a:t>
              </a:r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-11753566" y="1315452"/>
              <a:ext cx="878537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-11738131" y="1823651"/>
              <a:ext cx="8785377" cy="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-11738126" y="1858836"/>
              <a:ext cx="8785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SaveAsStudyDocumentInfoController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  <a:endParaRPr lang="en-US" altLang="ko-KR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SaveAsStudyDocumentInfoController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1500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saveAsStudyDocumentInfo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documentCode:String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documentName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documentDate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Date,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documentDirectory:String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codeSection:StringBuilder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annotationSection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StringBuilder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documentForm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 String) : Object[][]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1738128" y="1427975"/>
              <a:ext cx="51658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16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2"/>
          <a:stretch/>
        </p:blipFill>
        <p:spPr bwMode="auto">
          <a:xfrm>
            <a:off x="-68868" y="35787"/>
            <a:ext cx="5975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976" y="-2"/>
            <a:ext cx="6312025" cy="6858001"/>
            <a:chOff x="6617931" y="-1"/>
            <a:chExt cx="5574069" cy="6125997"/>
          </a:xfrm>
        </p:grpSpPr>
        <p:pic>
          <p:nvPicPr>
            <p:cNvPr id="11" name="Picture 2" descr="C:\Users\jungyoonkim\AppData\Local\Microsoft\Windows\INetCache\IE\LQKCNPSE\전체 클래스 다이어그램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b="10674"/>
            <a:stretch/>
          </p:blipFill>
          <p:spPr bwMode="auto">
            <a:xfrm>
              <a:off x="6617931" y="-1"/>
              <a:ext cx="5574069" cy="612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617931" y="4389120"/>
              <a:ext cx="527452" cy="58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136478" y="19264"/>
            <a:ext cx="6097808" cy="6838736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0036" y="5737922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1330" y="19263"/>
            <a:ext cx="6230670" cy="6838735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3829" y="5737922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73576" y="3303204"/>
            <a:ext cx="19880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DocumentOpenUI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57100" y="3678521"/>
            <a:ext cx="620999" cy="1190640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58800" y="4116670"/>
            <a:ext cx="620999" cy="176425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19401" y="3432571"/>
            <a:ext cx="3141096" cy="111402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947482" y="5504532"/>
            <a:ext cx="3829037" cy="1188107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28448" y="4767933"/>
            <a:ext cx="1549771" cy="533276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763698" y="5239745"/>
            <a:ext cx="23647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StudyDocumentDAO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108099" y="1878808"/>
            <a:ext cx="7706461" cy="2237861"/>
            <a:chOff x="-11753566" y="836292"/>
            <a:chExt cx="8800818" cy="2237861"/>
          </a:xfrm>
        </p:grpSpPr>
        <p:sp>
          <p:nvSpPr>
            <p:cNvPr id="27" name="직사각형 26"/>
            <p:cNvSpPr/>
            <p:nvPr/>
          </p:nvSpPr>
          <p:spPr>
            <a:xfrm>
              <a:off x="-11738128" y="836292"/>
              <a:ext cx="8785377" cy="2237861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  <a:effectLst>
              <a:glow rad="1270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OpenDocumentInfoController</a:t>
              </a:r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-11753566" y="1315452"/>
              <a:ext cx="878537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-11738131" y="1823651"/>
              <a:ext cx="8785377" cy="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-11738126" y="1858836"/>
              <a:ext cx="878537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OpenDocumentInfoController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  <a:endParaRPr lang="en-US" altLang="ko-KR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OpenDocumentInfoController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1500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openStudyDocumentInfo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documentCode:String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, 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documentDirectory:String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 : Object[][]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1738128" y="1427975"/>
              <a:ext cx="51658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03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62"/>
          <a:stretch/>
        </p:blipFill>
        <p:spPr bwMode="auto">
          <a:xfrm>
            <a:off x="-68868" y="35787"/>
            <a:ext cx="5975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879976" y="-2"/>
            <a:ext cx="6312025" cy="6858001"/>
            <a:chOff x="6617931" y="-1"/>
            <a:chExt cx="5574069" cy="6125997"/>
          </a:xfrm>
        </p:grpSpPr>
        <p:pic>
          <p:nvPicPr>
            <p:cNvPr id="11" name="Picture 2" descr="C:\Users\jungyoonkim\AppData\Local\Microsoft\Windows\INetCache\IE\LQKCNPSE\전체 클래스 다이어그램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b="10674"/>
            <a:stretch/>
          </p:blipFill>
          <p:spPr bwMode="auto">
            <a:xfrm>
              <a:off x="6617931" y="-1"/>
              <a:ext cx="5574069" cy="612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617931" y="4389120"/>
              <a:ext cx="527452" cy="582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-136478" y="19264"/>
            <a:ext cx="6097808" cy="6838736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0036" y="5737922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1330" y="19263"/>
            <a:ext cx="6230670" cy="6838735"/>
          </a:xfrm>
          <a:prstGeom prst="rect">
            <a:avLst/>
          </a:prstGeom>
          <a:noFill/>
          <a:ln w="63500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13829" y="5737922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45295" y="3495055"/>
            <a:ext cx="20361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STKprojectTextUI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81901" y="3818220"/>
            <a:ext cx="743873" cy="131257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383866" y="4685319"/>
            <a:ext cx="507097" cy="186719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56560" y="5478780"/>
            <a:ext cx="3825740" cy="123002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111740" y="4763439"/>
            <a:ext cx="1569720" cy="54008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414260" y="3414696"/>
            <a:ext cx="3169920" cy="113444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51362" y="5140298"/>
            <a:ext cx="22926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StudyDocumentDAO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281901" y="1774133"/>
            <a:ext cx="7706461" cy="2237861"/>
            <a:chOff x="-11753566" y="836292"/>
            <a:chExt cx="8800818" cy="2237861"/>
          </a:xfrm>
        </p:grpSpPr>
        <p:sp>
          <p:nvSpPr>
            <p:cNvPr id="28" name="직사각형 27"/>
            <p:cNvSpPr/>
            <p:nvPr/>
          </p:nvSpPr>
          <p:spPr>
            <a:xfrm>
              <a:off x="-11738128" y="836292"/>
              <a:ext cx="8785377" cy="2237861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</a:ln>
            <a:effectLst>
              <a:glow rad="1270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 smtClean="0">
                  <a:solidFill>
                    <a:schemeClr val="tx1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DeleteDocumentInfoController</a:t>
              </a:r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 smtClean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-11753566" y="1315452"/>
              <a:ext cx="878537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-11738131" y="1823651"/>
              <a:ext cx="8785377" cy="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-11738126" y="1858836"/>
              <a:ext cx="878537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()</a:t>
              </a:r>
              <a:endParaRPr lang="en-US" altLang="ko-KR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DocumentInfoController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</a:t>
              </a:r>
              <a:r>
                <a:rPr lang="en-US" altLang="ko-KR" sz="1500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</a:t>
              </a:r>
            </a:p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+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deleteStudyDocumentInfo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(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documentCode:String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) : Object[][]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11738128" y="1427975"/>
              <a:ext cx="51658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-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 :</a:t>
              </a:r>
              <a:r>
                <a:rPr lang="en-US" altLang="ko-KR" sz="1500" dirty="0" err="1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StudyDocumentInfoDAO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95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89" y="409776"/>
            <a:ext cx="12321338" cy="59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-124733" y="409776"/>
            <a:ext cx="5140613" cy="5950424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 smtClean="0">
                <a:solidFill>
                  <a:prstClr val="white"/>
                </a:solidFill>
              </a:rPr>
              <a:t>V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15880" y="409776"/>
            <a:ext cx="2727323" cy="5950424"/>
          </a:xfrm>
          <a:prstGeom prst="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 smtClean="0">
                <a:solidFill>
                  <a:prstClr val="white"/>
                </a:solidFill>
              </a:rPr>
              <a:t>C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43203" y="409776"/>
            <a:ext cx="4438650" cy="5950423"/>
          </a:xfrm>
          <a:prstGeom prst="rect">
            <a:avLst/>
          </a:prstGeom>
          <a:solidFill>
            <a:schemeClr val="accent2">
              <a:lumMod val="60000"/>
              <a:lumOff val="4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 smtClean="0">
                <a:solidFill>
                  <a:prstClr val="white"/>
                </a:solidFill>
              </a:rPr>
              <a:t>M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318633" y="313012"/>
            <a:ext cx="3967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2344" y="2724950"/>
            <a:ext cx="5844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11151" y="5083632"/>
            <a:ext cx="1877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상세설</a:t>
            </a:r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8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67413" y="2002486"/>
            <a:ext cx="10706100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Main Flows</a:t>
            </a:r>
            <a:b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1.</a:t>
            </a:r>
            <a:b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	1-1-1. </a:t>
            </a:r>
            <a:r>
              <a:rPr lang="ko-KR" altLang="ko-KR" dirty="0">
                <a:cs typeface="Times New Roman" panose="02020603050405020304" pitchFamily="18" charset="0"/>
              </a:rPr>
              <a:t>학습자는 학습문서 저장하기를 요청한다</a:t>
            </a:r>
            <a:r>
              <a:rPr lang="en-US" altLang="ko-KR" dirty="0">
                <a:cs typeface="Times New Roman" panose="02020603050405020304" pitchFamily="18" charset="0"/>
              </a:rPr>
              <a:t>.</a:t>
            </a:r>
            <a:br>
              <a:rPr lang="en-US" altLang="ko-KR" dirty="0">
                <a:cs typeface="Times New Roman" panose="02020603050405020304" pitchFamily="18" charset="0"/>
              </a:rPr>
            </a:br>
            <a:r>
              <a:rPr lang="en-US" altLang="ko-KR" dirty="0">
                <a:cs typeface="Times New Roman" panose="02020603050405020304" pitchFamily="18" charset="0"/>
              </a:rPr>
              <a:t>	1-1-2. </a:t>
            </a:r>
            <a:r>
              <a:rPr lang="ko-KR" altLang="ko-KR" dirty="0">
                <a:cs typeface="Times New Roman" panose="02020603050405020304" pitchFamily="18" charset="0"/>
              </a:rPr>
              <a:t>시스템은 학습문서 정보</a:t>
            </a:r>
            <a:r>
              <a:rPr lang="en-US" altLang="ko-KR" dirty="0">
                <a:cs typeface="Times New Roman" panose="02020603050405020304" pitchFamily="18" charset="0"/>
              </a:rPr>
              <a:t>(N-1)</a:t>
            </a:r>
            <a:r>
              <a:rPr lang="ko-KR" altLang="ko-KR" dirty="0">
                <a:cs typeface="Times New Roman" panose="02020603050405020304" pitchFamily="18" charset="0"/>
              </a:rPr>
              <a:t>목록</a:t>
            </a:r>
            <a:r>
              <a:rPr lang="en-US" altLang="ko-KR" dirty="0">
                <a:cs typeface="Times New Roman" panose="02020603050405020304" pitchFamily="18" charset="0"/>
              </a:rPr>
              <a:t>(N-2)</a:t>
            </a:r>
            <a:r>
              <a:rPr lang="ko-KR" altLang="ko-KR" dirty="0">
                <a:cs typeface="Times New Roman" panose="02020603050405020304" pitchFamily="18" charset="0"/>
              </a:rPr>
              <a:t>에서 추가하는 학습문서인지 수정하는 학습문서</a:t>
            </a:r>
            <a:r>
              <a:rPr lang="en-US" altLang="ko-KR" dirty="0">
                <a:cs typeface="Times New Roman" panose="02020603050405020304" pitchFamily="18" charset="0"/>
              </a:rPr>
              <a:t>	    </a:t>
            </a:r>
            <a:r>
              <a:rPr lang="en-US" altLang="ko-KR" dirty="0" smtClean="0">
                <a:cs typeface="Times New Roman" panose="02020603050405020304" pitchFamily="18" charset="0"/>
              </a:rPr>
              <a:t>     </a:t>
            </a:r>
            <a:r>
              <a:rPr lang="ko-KR" altLang="ko-KR" dirty="0">
                <a:cs typeface="Times New Roman" panose="02020603050405020304" pitchFamily="18" charset="0"/>
              </a:rPr>
              <a:t>인지 검사 한다</a:t>
            </a:r>
            <a:r>
              <a:rPr lang="en-US" altLang="ko-KR" dirty="0">
                <a:cs typeface="Times New Roman" panose="02020603050405020304" pitchFamily="18" charset="0"/>
              </a:rPr>
              <a:t>.</a:t>
            </a:r>
            <a:br>
              <a:rPr lang="en-US" altLang="ko-KR" dirty="0">
                <a:cs typeface="Times New Roman" panose="02020603050405020304" pitchFamily="18" charset="0"/>
              </a:rPr>
            </a:b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-1095827" y="-4634539"/>
            <a:ext cx="12257988" cy="4475521"/>
            <a:chOff x="1577911" y="1746171"/>
            <a:chExt cx="10868025" cy="3724275"/>
          </a:xfrm>
        </p:grpSpPr>
        <p:sp>
          <p:nvSpPr>
            <p:cNvPr id="23" name="직사각형 22"/>
            <p:cNvSpPr/>
            <p:nvPr/>
          </p:nvSpPr>
          <p:spPr>
            <a:xfrm>
              <a:off x="1577911" y="1746171"/>
              <a:ext cx="10857960" cy="37205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l="1583" t="1496" r="1863" b="65305"/>
            <a:stretch/>
          </p:blipFill>
          <p:spPr>
            <a:xfrm>
              <a:off x="1577911" y="1746171"/>
              <a:ext cx="10868025" cy="3724275"/>
            </a:xfrm>
            <a:prstGeom prst="rect">
              <a:avLst/>
            </a:prstGeom>
          </p:spPr>
        </p:pic>
      </p:grpSp>
      <p:cxnSp>
        <p:nvCxnSpPr>
          <p:cNvPr id="8" name="직선 연결선 7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18633" y="313012"/>
            <a:ext cx="9342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학습문서 저장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60412" y="1391946"/>
            <a:ext cx="7259638" cy="2303609"/>
            <a:chOff x="760412" y="1391946"/>
            <a:chExt cx="7259638" cy="2303609"/>
          </a:xfrm>
        </p:grpSpPr>
        <p:grpSp>
          <p:nvGrpSpPr>
            <p:cNvPr id="4" name="그룹 3"/>
            <p:cNvGrpSpPr/>
            <p:nvPr/>
          </p:nvGrpSpPr>
          <p:grpSpPr>
            <a:xfrm>
              <a:off x="760412" y="2176317"/>
              <a:ext cx="7259638" cy="1519238"/>
              <a:chOff x="467413" y="2402535"/>
              <a:chExt cx="7259638" cy="1519238"/>
            </a:xfrm>
          </p:grpSpPr>
          <p:pic>
            <p:nvPicPr>
              <p:cNvPr id="1027" name="Picture 3" descr="C:\Users\JavaPro\Desktop\그림파일\31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159" b="50000"/>
              <a:stretch/>
            </p:blipFill>
            <p:spPr bwMode="auto">
              <a:xfrm>
                <a:off x="467413" y="2402535"/>
                <a:ext cx="7259638" cy="1519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467413" y="2402535"/>
                <a:ext cx="7259638" cy="151923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229180" y="1391946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TextUI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002973" y="1391946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TextListener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76971" y="3695555"/>
            <a:ext cx="5917010" cy="1172029"/>
            <a:chOff x="-6142436" y="1763907"/>
            <a:chExt cx="5917010" cy="1172029"/>
          </a:xfrm>
        </p:grpSpPr>
        <p:sp>
          <p:nvSpPr>
            <p:cNvPr id="31" name="직사각형 30"/>
            <p:cNvSpPr/>
            <p:nvPr/>
          </p:nvSpPr>
          <p:spPr>
            <a:xfrm>
              <a:off x="-5828053" y="1763907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LeftListener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-2692968" y="1763907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Controller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-6142436" y="2535886"/>
              <a:ext cx="5917010" cy="400050"/>
              <a:chOff x="-6142436" y="2535886"/>
              <a:chExt cx="5917010" cy="400050"/>
            </a:xfrm>
          </p:grpSpPr>
          <p:pic>
            <p:nvPicPr>
              <p:cNvPr id="1033" name="Picture 9" descr="C:\Users\JavaPro\Desktop\그림파일\30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142436" y="2535886"/>
                <a:ext cx="5916613" cy="400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-6142436" y="2544305"/>
                <a:ext cx="5917010" cy="39163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467413" y="2630115"/>
            <a:ext cx="9565147" cy="2130879"/>
            <a:chOff x="-8110763" y="3232005"/>
            <a:chExt cx="9565147" cy="2130879"/>
          </a:xfrm>
        </p:grpSpPr>
        <p:pic>
          <p:nvPicPr>
            <p:cNvPr id="1029" name="Picture 5" descr="C:\Users\JavaPro\Desktop\그림파일\3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716382" y="3972234"/>
              <a:ext cx="8945562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-8110763" y="3232005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Controller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-519558" y="3232005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DAO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-7716382" y="3972234"/>
              <a:ext cx="8945562" cy="13906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86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2715" y="1827379"/>
            <a:ext cx="10119574" cy="4649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1-1-3-1</a:t>
            </a:r>
            <a:r>
              <a:rPr lang="en-US" altLang="ko-KR" sz="20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2000" dirty="0">
                <a:cs typeface="Times New Roman" panose="02020603050405020304" pitchFamily="18" charset="0"/>
              </a:rPr>
              <a:t>추가하는 학습문서인 경우</a:t>
            </a:r>
            <a:r>
              <a:rPr lang="en-US" altLang="ko-KR" sz="2000" dirty="0">
                <a:cs typeface="Times New Roman" panose="02020603050405020304" pitchFamily="18" charset="0"/>
              </a:rPr>
              <a:t>,</a:t>
            </a:r>
            <a:br>
              <a:rPr lang="en-US" altLang="ko-KR" sz="2000" dirty="0">
                <a:cs typeface="Times New Roman" panose="02020603050405020304" pitchFamily="18" charset="0"/>
              </a:rPr>
            </a:br>
            <a:r>
              <a:rPr lang="en-US" altLang="ko-KR" sz="2000" dirty="0"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cs typeface="Times New Roman" panose="02020603050405020304" pitchFamily="18" charset="0"/>
              </a:rPr>
              <a:t>1-1-3-1-1</a:t>
            </a:r>
            <a:r>
              <a:rPr lang="en-US" altLang="ko-KR" sz="2000" dirty="0">
                <a:cs typeface="Times New Roman" panose="02020603050405020304" pitchFamily="18" charset="0"/>
              </a:rPr>
              <a:t>. </a:t>
            </a:r>
            <a:r>
              <a:rPr lang="ko-KR" altLang="ko-KR" sz="2000" dirty="0">
                <a:cs typeface="Times New Roman" panose="02020603050405020304" pitchFamily="18" charset="0"/>
              </a:rPr>
              <a:t>시스템은 학습자에게 </a:t>
            </a:r>
            <a:r>
              <a:rPr lang="ko-KR" altLang="ko-KR" sz="2000" dirty="0" err="1">
                <a:cs typeface="Times New Roman" panose="02020603050405020304" pitchFamily="18" charset="0"/>
              </a:rPr>
              <a:t>학습문서명</a:t>
            </a:r>
            <a:r>
              <a:rPr lang="ko-KR" altLang="ko-KR" sz="2000" dirty="0">
                <a:cs typeface="Times New Roman" panose="02020603050405020304" pitchFamily="18" charset="0"/>
              </a:rPr>
              <a:t> 입력을 요청한다</a:t>
            </a:r>
            <a:r>
              <a:rPr lang="en-US" altLang="ko-KR" sz="2000" dirty="0">
                <a:cs typeface="Times New Roman" panose="02020603050405020304" pitchFamily="18" charset="0"/>
              </a:rPr>
              <a:t>.</a:t>
            </a:r>
            <a:br>
              <a:rPr lang="en-US" altLang="ko-KR" sz="2000" dirty="0">
                <a:cs typeface="Times New Roman" panose="02020603050405020304" pitchFamily="18" charset="0"/>
              </a:rPr>
            </a:br>
            <a:r>
              <a:rPr lang="en-US" altLang="ko-KR" sz="2000" dirty="0"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cs typeface="Times New Roman" panose="02020603050405020304" pitchFamily="18" charset="0"/>
              </a:rPr>
              <a:t>   	  </a:t>
            </a:r>
            <a:r>
              <a:rPr lang="ko-KR" altLang="ko-KR" sz="2000" dirty="0">
                <a:cs typeface="Times New Roman" panose="02020603050405020304" pitchFamily="18" charset="0"/>
              </a:rPr>
              <a:t>시스템은 학습자에게 학습문서를 저장할 위치 입력을 요청한다</a:t>
            </a:r>
            <a:r>
              <a:rPr lang="en-US" altLang="ko-KR" sz="2000" dirty="0">
                <a:cs typeface="Times New Roman" panose="02020603050405020304" pitchFamily="18" charset="0"/>
              </a:rPr>
              <a:t>.</a:t>
            </a:r>
            <a:br>
              <a:rPr lang="en-US" altLang="ko-KR" sz="2000" dirty="0">
                <a:cs typeface="Times New Roman" panose="02020603050405020304" pitchFamily="18" charset="0"/>
              </a:rPr>
            </a:br>
            <a:r>
              <a:rPr lang="en-US" altLang="ko-KR" sz="2000" dirty="0"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cs typeface="Times New Roman" panose="02020603050405020304" pitchFamily="18" charset="0"/>
              </a:rPr>
              <a:t>    	 </a:t>
            </a:r>
            <a:r>
              <a:rPr lang="ko-KR" altLang="ko-KR" sz="2000" dirty="0">
                <a:cs typeface="Times New Roman" panose="02020603050405020304" pitchFamily="18" charset="0"/>
              </a:rPr>
              <a:t>시스템은 학습자에게 학습문서의 저장할 형식을 입력 요청한다</a:t>
            </a:r>
            <a:r>
              <a:rPr lang="en-US" altLang="ko-KR" sz="2000" dirty="0">
                <a:cs typeface="Times New Roman" panose="02020603050405020304" pitchFamily="18" charset="0"/>
              </a:rPr>
              <a:t>.</a:t>
            </a:r>
            <a:br>
              <a:rPr lang="en-US" altLang="ko-KR" sz="2000" dirty="0">
                <a:cs typeface="Times New Roman" panose="02020603050405020304" pitchFamily="18" charset="0"/>
              </a:rPr>
            </a:br>
            <a:r>
              <a:rPr lang="en-US" altLang="ko-KR" sz="2000" dirty="0"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cs typeface="Times New Roman" panose="02020603050405020304" pitchFamily="18" charset="0"/>
              </a:rPr>
              <a:t>1-1-3-1-2</a:t>
            </a:r>
            <a:r>
              <a:rPr lang="en-US" altLang="ko-KR" sz="2000" dirty="0">
                <a:cs typeface="Times New Roman" panose="02020603050405020304" pitchFamily="18" charset="0"/>
              </a:rPr>
              <a:t>. </a:t>
            </a:r>
            <a:r>
              <a:rPr lang="ko-KR" altLang="ko-KR" sz="2000" dirty="0">
                <a:cs typeface="Times New Roman" panose="02020603050405020304" pitchFamily="18" charset="0"/>
              </a:rPr>
              <a:t>학습자는 </a:t>
            </a:r>
            <a:r>
              <a:rPr lang="ko-KR" altLang="ko-KR" sz="2000" dirty="0" err="1">
                <a:cs typeface="Times New Roman" panose="02020603050405020304" pitchFamily="18" charset="0"/>
              </a:rPr>
              <a:t>학습문서명을</a:t>
            </a:r>
            <a:r>
              <a:rPr lang="ko-KR" altLang="ko-KR" sz="2000" dirty="0">
                <a:cs typeface="Times New Roman" panose="02020603050405020304" pitchFamily="18" charset="0"/>
              </a:rPr>
              <a:t> 입력한다</a:t>
            </a:r>
            <a:r>
              <a:rPr lang="en-US" altLang="ko-KR" sz="2000" dirty="0">
                <a:cs typeface="Times New Roman" panose="02020603050405020304" pitchFamily="18" charset="0"/>
              </a:rPr>
              <a:t>.(A-1)</a:t>
            </a:r>
            <a:br>
              <a:rPr lang="en-US" altLang="ko-KR" sz="2000" dirty="0">
                <a:cs typeface="Times New Roman" panose="02020603050405020304" pitchFamily="18" charset="0"/>
              </a:rPr>
            </a:br>
            <a:r>
              <a:rPr lang="en-US" altLang="ko-KR" sz="2000" dirty="0">
                <a:cs typeface="Times New Roman" panose="02020603050405020304" pitchFamily="18" charset="0"/>
              </a:rPr>
              <a:t>		  </a:t>
            </a:r>
            <a:r>
              <a:rPr lang="ko-KR" altLang="ko-KR" sz="2000" dirty="0">
                <a:cs typeface="Times New Roman" panose="02020603050405020304" pitchFamily="18" charset="0"/>
              </a:rPr>
              <a:t>학습자는 학습문서를 저장할 위치를 입력한다</a:t>
            </a:r>
            <a:r>
              <a:rPr lang="en-US" altLang="ko-KR" sz="2000" dirty="0">
                <a:cs typeface="Times New Roman" panose="02020603050405020304" pitchFamily="18" charset="0"/>
              </a:rPr>
              <a:t>.(A-2)</a:t>
            </a:r>
            <a:br>
              <a:rPr lang="en-US" altLang="ko-KR" sz="2000" dirty="0">
                <a:cs typeface="Times New Roman" panose="02020603050405020304" pitchFamily="18" charset="0"/>
              </a:rPr>
            </a:br>
            <a:r>
              <a:rPr lang="en-US" altLang="ko-KR" sz="2000" dirty="0">
                <a:cs typeface="Times New Roman" panose="02020603050405020304" pitchFamily="18" charset="0"/>
              </a:rPr>
              <a:t>		  </a:t>
            </a:r>
            <a:r>
              <a:rPr lang="ko-KR" altLang="ko-KR" sz="2000" dirty="0">
                <a:cs typeface="Times New Roman" panose="02020603050405020304" pitchFamily="18" charset="0"/>
              </a:rPr>
              <a:t>학습자는 학습문서의 저장할 형식을 입력한다</a:t>
            </a:r>
            <a:r>
              <a:rPr lang="en-US" altLang="ko-KR" sz="2000" dirty="0">
                <a:cs typeface="Times New Roman" panose="02020603050405020304" pitchFamily="18" charset="0"/>
              </a:rPr>
              <a:t>.(A-3)</a:t>
            </a:r>
            <a:br>
              <a:rPr lang="en-US" altLang="ko-KR" sz="2000" dirty="0">
                <a:cs typeface="Times New Roman" panose="02020603050405020304" pitchFamily="18" charset="0"/>
              </a:rPr>
            </a:br>
            <a:r>
              <a:rPr lang="en-US" altLang="ko-KR" sz="2000" dirty="0"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cs typeface="Times New Roman" panose="02020603050405020304" pitchFamily="18" charset="0"/>
              </a:rPr>
              <a:t>1-1-3-1-3</a:t>
            </a:r>
            <a:r>
              <a:rPr lang="en-US" altLang="ko-KR" sz="2000" dirty="0">
                <a:cs typeface="Times New Roman" panose="02020603050405020304" pitchFamily="18" charset="0"/>
              </a:rPr>
              <a:t>. </a:t>
            </a:r>
            <a:r>
              <a:rPr lang="ko-KR" altLang="ko-KR" sz="2000" dirty="0">
                <a:cs typeface="Times New Roman" panose="02020603050405020304" pitchFamily="18" charset="0"/>
              </a:rPr>
              <a:t>시스템은 </a:t>
            </a:r>
            <a:r>
              <a:rPr lang="ko-KR" altLang="ko-KR" sz="2000" dirty="0" err="1">
                <a:cs typeface="Times New Roman" panose="02020603050405020304" pitchFamily="18" charset="0"/>
              </a:rPr>
              <a:t>입력받은</a:t>
            </a:r>
            <a:r>
              <a:rPr lang="ko-KR" altLang="ko-KR" sz="2000" dirty="0">
                <a:cs typeface="Times New Roman" panose="02020603050405020304" pitchFamily="18" charset="0"/>
              </a:rPr>
              <a:t> </a:t>
            </a:r>
            <a:r>
              <a:rPr lang="ko-KR" altLang="ko-KR" sz="2000" dirty="0" err="1">
                <a:cs typeface="Times New Roman" panose="02020603050405020304" pitchFamily="18" charset="0"/>
              </a:rPr>
              <a:t>학습문서명을</a:t>
            </a:r>
            <a:r>
              <a:rPr lang="ko-KR" altLang="ko-KR" sz="2000" dirty="0">
                <a:cs typeface="Times New Roman" panose="02020603050405020304" pitchFamily="18" charset="0"/>
              </a:rPr>
              <a:t> 저장 가능한지 검사한다</a:t>
            </a:r>
            <a:r>
              <a:rPr lang="en-US" altLang="ko-KR" sz="2000" dirty="0" smtClean="0">
                <a:cs typeface="Times New Roman" panose="02020603050405020304" pitchFamily="18" charset="0"/>
              </a:rPr>
              <a:t>.</a:t>
            </a:r>
            <a:r>
              <a:rPr lang="en-US" altLang="ko-KR" sz="2000" dirty="0">
                <a:cs typeface="Times New Roman" panose="02020603050405020304" pitchFamily="18" charset="0"/>
              </a:rPr>
              <a:t> (A-4)(A-5</a:t>
            </a:r>
            <a:r>
              <a:rPr lang="en-US" altLang="ko-KR" sz="2000" dirty="0" smtClean="0">
                <a:cs typeface="Times New Roman" panose="02020603050405020304" pitchFamily="18" charset="0"/>
              </a:rPr>
              <a:t>)</a:t>
            </a:r>
            <a:r>
              <a:rPr lang="en-US" altLang="ko-KR" sz="2000" dirty="0">
                <a:cs typeface="Times New Roman" panose="02020603050405020304" pitchFamily="18" charset="0"/>
              </a:rPr>
              <a:t/>
            </a:r>
            <a:br>
              <a:rPr lang="en-US" altLang="ko-KR" sz="2000" dirty="0">
                <a:cs typeface="Times New Roman" panose="02020603050405020304" pitchFamily="18" charset="0"/>
              </a:rPr>
            </a:br>
            <a:r>
              <a:rPr lang="en-US" altLang="ko-KR" sz="2000" dirty="0">
                <a:cs typeface="Times New Roman" panose="02020603050405020304" pitchFamily="18" charset="0"/>
              </a:rPr>
              <a:t>	</a:t>
            </a:r>
            <a:r>
              <a:rPr lang="en-US" altLang="ko-KR" sz="2000" dirty="0" smtClean="0">
                <a:cs typeface="Times New Roman" panose="02020603050405020304" pitchFamily="18" charset="0"/>
              </a:rPr>
              <a:t>1-1-3-1-4</a:t>
            </a:r>
            <a:r>
              <a:rPr lang="en-US" altLang="ko-KR" sz="2000" dirty="0">
                <a:cs typeface="Times New Roman" panose="02020603050405020304" pitchFamily="18" charset="0"/>
              </a:rPr>
              <a:t>. </a:t>
            </a:r>
            <a:r>
              <a:rPr lang="ko-KR" altLang="ko-KR" sz="2000" dirty="0">
                <a:cs typeface="Times New Roman" panose="02020603050405020304" pitchFamily="18" charset="0"/>
              </a:rPr>
              <a:t>학습자는 최종 선택을 한다</a:t>
            </a:r>
            <a:r>
              <a:rPr lang="en-US" altLang="ko-KR" sz="2000" dirty="0">
                <a:cs typeface="Times New Roman" panose="02020603050405020304" pitchFamily="18" charset="0"/>
              </a:rPr>
              <a:t>.(A-6)(A-7)</a:t>
            </a:r>
            <a:br>
              <a:rPr lang="en-US" altLang="ko-KR" sz="2000" dirty="0">
                <a:cs typeface="Times New Roman" panose="02020603050405020304" pitchFamily="18" charset="0"/>
              </a:rPr>
            </a:br>
            <a:endParaRPr lang="ko-KR" altLang="en-US" sz="20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18633" y="313012"/>
            <a:ext cx="9342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학습문서 저장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32715" y="1827379"/>
            <a:ext cx="10276558" cy="2272963"/>
            <a:chOff x="532714" y="2470487"/>
            <a:chExt cx="10276558" cy="2272963"/>
          </a:xfrm>
        </p:grpSpPr>
        <p:grpSp>
          <p:nvGrpSpPr>
            <p:cNvPr id="30" name="그룹 29"/>
            <p:cNvGrpSpPr/>
            <p:nvPr/>
          </p:nvGrpSpPr>
          <p:grpSpPr>
            <a:xfrm>
              <a:off x="532714" y="3210716"/>
              <a:ext cx="9949739" cy="1532734"/>
              <a:chOff x="-1627526" y="5209552"/>
              <a:chExt cx="6059488" cy="933450"/>
            </a:xfrm>
          </p:grpSpPr>
          <p:pic>
            <p:nvPicPr>
              <p:cNvPr id="31" name="Picture 2" descr="C:\Users\JavaPro\Desktop\그림파일\41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27526" y="5209552"/>
                <a:ext cx="6059488" cy="933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-1627526" y="5209552"/>
                <a:ext cx="6059488" cy="93345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532714" y="2470487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835330" y="2470487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SaveAsUII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087923" y="1663301"/>
            <a:ext cx="4752975" cy="2807155"/>
            <a:chOff x="-5269042" y="3712708"/>
            <a:chExt cx="4752975" cy="2807155"/>
          </a:xfrm>
        </p:grpSpPr>
        <p:pic>
          <p:nvPicPr>
            <p:cNvPr id="3074" name="Picture 2" descr="C:\Users\JavaPro\Desktop\그림파일\4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69042" y="4452938"/>
              <a:ext cx="4752975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/>
            <p:cNvSpPr/>
            <p:nvPr/>
          </p:nvSpPr>
          <p:spPr>
            <a:xfrm>
              <a:off x="-5269042" y="4452937"/>
              <a:ext cx="4752975" cy="20669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-5269042" y="3730227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SaveAsUI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-2490009" y="3712708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4919" y="2846876"/>
            <a:ext cx="9307514" cy="1180233"/>
            <a:chOff x="-1503039" y="7738432"/>
            <a:chExt cx="9307514" cy="1180233"/>
          </a:xfrm>
        </p:grpSpPr>
        <p:pic>
          <p:nvPicPr>
            <p:cNvPr id="3075" name="Picture 3" descr="C:\Users\JavaPro\Desktop\그림파일\4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03038" y="8490040"/>
              <a:ext cx="9307513" cy="42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-1503039" y="8490040"/>
              <a:ext cx="9307513" cy="4286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-1503038" y="7747796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SchedulerUI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830533" y="7738432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Controller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6308916" y="9248637"/>
            <a:ext cx="6071054" cy="1989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178919" y="2942044"/>
            <a:ext cx="4423093" cy="989895"/>
            <a:chOff x="2724383" y="7989005"/>
            <a:chExt cx="4423093" cy="989895"/>
          </a:xfrm>
        </p:grpSpPr>
        <p:pic>
          <p:nvPicPr>
            <p:cNvPr id="3077" name="Picture 5" descr="C:\Users\JavaPro\Desktop\그림파일\4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481" y="8731250"/>
              <a:ext cx="2066925" cy="247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3956481" y="8731250"/>
              <a:ext cx="2066925" cy="2476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724383" y="7989006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Controller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173534" y="7989005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DAO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45504" y="1896310"/>
            <a:ext cx="8398939" cy="2035629"/>
            <a:chOff x="-397118" y="6518444"/>
            <a:chExt cx="8398939" cy="2035629"/>
          </a:xfrm>
        </p:grpSpPr>
        <p:sp>
          <p:nvSpPr>
            <p:cNvPr id="29" name="직사각형 28"/>
            <p:cNvSpPr/>
            <p:nvPr/>
          </p:nvSpPr>
          <p:spPr>
            <a:xfrm>
              <a:off x="2195278" y="6518444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DAO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-397118" y="7258673"/>
              <a:ext cx="8238016" cy="1295400"/>
              <a:chOff x="-397118" y="7258673"/>
              <a:chExt cx="8238016" cy="1295400"/>
            </a:xfrm>
          </p:grpSpPr>
          <p:pic>
            <p:nvPicPr>
              <p:cNvPr id="3076" name="Picture 4" descr="C:\Users\JavaPro\Desktop\그림파일\46.P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936"/>
              <a:stretch/>
            </p:blipFill>
            <p:spPr bwMode="auto">
              <a:xfrm>
                <a:off x="-397118" y="7258673"/>
                <a:ext cx="8238016" cy="1295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-385846" y="7271222"/>
                <a:ext cx="8226744" cy="1282851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6027879" y="6518444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StudyDocument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Info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13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9558" y="1837611"/>
            <a:ext cx="10369485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1-1-3-2</a:t>
            </a:r>
            <a:r>
              <a:rPr lang="en-US" altLang="ko-KR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>
                <a:cs typeface="Times New Roman" panose="02020603050405020304" pitchFamily="18" charset="0"/>
              </a:rPr>
              <a:t>수정하는 학습문서인 경우</a:t>
            </a:r>
            <a:r>
              <a:rPr lang="en-US" altLang="ko-KR">
                <a:cs typeface="Times New Roman" panose="02020603050405020304" pitchFamily="18" charset="0"/>
              </a:rPr>
              <a:t/>
            </a:r>
            <a:br>
              <a:rPr lang="en-US" altLang="ko-KR">
                <a:cs typeface="Times New Roman" panose="02020603050405020304" pitchFamily="18" charset="0"/>
              </a:rPr>
            </a:br>
            <a:r>
              <a:rPr lang="en-US" altLang="ko-KR"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cs typeface="Times New Roman" panose="02020603050405020304" pitchFamily="18" charset="0"/>
              </a:rPr>
              <a:t>1-1-3-2-1</a:t>
            </a:r>
            <a:r>
              <a:rPr lang="en-US" altLang="ko-KR">
                <a:cs typeface="Times New Roman" panose="02020603050405020304" pitchFamily="18" charset="0"/>
              </a:rPr>
              <a:t>. </a:t>
            </a:r>
            <a:r>
              <a:rPr lang="ko-KR" altLang="ko-KR">
                <a:cs typeface="Times New Roman" panose="02020603050405020304" pitchFamily="18" charset="0"/>
              </a:rPr>
              <a:t>학습자는 학습문서 다른 이름으로 저장하기를 요청한다</a:t>
            </a:r>
            <a:r>
              <a:rPr lang="en-US" altLang="ko-KR">
                <a:cs typeface="Times New Roman" panose="02020603050405020304" pitchFamily="18" charset="0"/>
              </a:rPr>
              <a:t>.</a:t>
            </a:r>
            <a:br>
              <a:rPr lang="en-US" altLang="ko-KR">
                <a:cs typeface="Times New Roman" panose="02020603050405020304" pitchFamily="18" charset="0"/>
              </a:rPr>
            </a:br>
            <a:r>
              <a:rPr lang="en-US" altLang="ko-KR" b="1"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cs typeface="Times New Roman" panose="02020603050405020304" pitchFamily="18" charset="0"/>
              </a:rPr>
              <a:t>1-1-3-2-2</a:t>
            </a:r>
            <a:r>
              <a:rPr lang="en-US" altLang="ko-KR">
                <a:cs typeface="Times New Roman" panose="02020603050405020304" pitchFamily="18" charset="0"/>
              </a:rPr>
              <a:t>. </a:t>
            </a:r>
            <a:r>
              <a:rPr lang="ko-KR" altLang="ko-KR">
                <a:cs typeface="Times New Roman" panose="02020603050405020304" pitchFamily="18" charset="0"/>
              </a:rPr>
              <a:t>시스템은 학습자에게 다른 학습 문서명 입력을 요청한다</a:t>
            </a:r>
            <a:r>
              <a:rPr lang="en-US" altLang="ko-KR">
                <a:cs typeface="Times New Roman" panose="02020603050405020304" pitchFamily="18" charset="0"/>
              </a:rPr>
              <a:t>.</a:t>
            </a:r>
            <a:br>
              <a:rPr lang="en-US" altLang="ko-KR">
                <a:cs typeface="Times New Roman" panose="02020603050405020304" pitchFamily="18" charset="0"/>
              </a:rPr>
            </a:br>
            <a:r>
              <a:rPr lang="en-US" altLang="ko-KR" smtClean="0">
                <a:cs typeface="Times New Roman" panose="02020603050405020304" pitchFamily="18" charset="0"/>
              </a:rPr>
              <a:t>	</a:t>
            </a:r>
            <a:r>
              <a:rPr lang="en-US" altLang="ko-KR" b="1">
                <a:cs typeface="Times New Roman" panose="02020603050405020304" pitchFamily="18" charset="0"/>
              </a:rPr>
              <a:t>	</a:t>
            </a:r>
            <a:r>
              <a:rPr lang="en-US" altLang="ko-KR">
                <a:cs typeface="Times New Roman" panose="02020603050405020304" pitchFamily="18" charset="0"/>
              </a:rPr>
              <a:t>   </a:t>
            </a:r>
            <a:r>
              <a:rPr lang="en-US" altLang="ko-KR" smtClean="0">
                <a:cs typeface="Times New Roman" panose="02020603050405020304" pitchFamily="18" charset="0"/>
              </a:rPr>
              <a:t>  </a:t>
            </a:r>
            <a:r>
              <a:rPr lang="ko-KR" altLang="ko-KR" smtClean="0">
                <a:cs typeface="Times New Roman" panose="02020603050405020304" pitchFamily="18" charset="0"/>
              </a:rPr>
              <a:t>시스템은 </a:t>
            </a:r>
            <a:r>
              <a:rPr lang="ko-KR" altLang="ko-KR">
                <a:cs typeface="Times New Roman" panose="02020603050405020304" pitchFamily="18" charset="0"/>
              </a:rPr>
              <a:t>학습자에게 학습문서를 저장할 위치 입력을 요청한다</a:t>
            </a:r>
            <a:r>
              <a:rPr lang="en-US" altLang="ko-KR">
                <a:cs typeface="Times New Roman" panose="02020603050405020304" pitchFamily="18" charset="0"/>
              </a:rPr>
              <a:t>.</a:t>
            </a:r>
            <a:br>
              <a:rPr lang="en-US" altLang="ko-KR">
                <a:cs typeface="Times New Roman" panose="02020603050405020304" pitchFamily="18" charset="0"/>
              </a:rPr>
            </a:br>
            <a:r>
              <a:rPr lang="en-US" altLang="ko-KR">
                <a:cs typeface="Times New Roman" panose="02020603050405020304" pitchFamily="18" charset="0"/>
              </a:rPr>
              <a:t>	</a:t>
            </a:r>
            <a:r>
              <a:rPr lang="en-US" altLang="ko-KR" b="1" smtClean="0">
                <a:cs typeface="Times New Roman" panose="02020603050405020304" pitchFamily="18" charset="0"/>
              </a:rPr>
              <a:t>	     </a:t>
            </a:r>
            <a:r>
              <a:rPr lang="ko-KR" altLang="ko-KR" smtClean="0">
                <a:cs typeface="Times New Roman" panose="02020603050405020304" pitchFamily="18" charset="0"/>
              </a:rPr>
              <a:t>시스템은 </a:t>
            </a:r>
            <a:r>
              <a:rPr lang="ko-KR" altLang="ko-KR">
                <a:cs typeface="Times New Roman" panose="02020603050405020304" pitchFamily="18" charset="0"/>
              </a:rPr>
              <a:t>학습자에게 학습문서의 저장할 형식을 입력 요청한다</a:t>
            </a:r>
            <a:r>
              <a:rPr lang="en-US" altLang="ko-KR">
                <a:cs typeface="Times New Roman" panose="02020603050405020304" pitchFamily="18" charset="0"/>
              </a:rPr>
              <a:t>.</a:t>
            </a:r>
            <a:br>
              <a:rPr lang="en-US" altLang="ko-KR">
                <a:cs typeface="Times New Roman" panose="02020603050405020304" pitchFamily="18" charset="0"/>
              </a:rPr>
            </a:br>
            <a:r>
              <a:rPr lang="en-US" altLang="ko-KR" b="1"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cs typeface="Times New Roman" panose="02020603050405020304" pitchFamily="18" charset="0"/>
              </a:rPr>
              <a:t>1-1-3-2-3</a:t>
            </a:r>
            <a:r>
              <a:rPr lang="en-US" altLang="ko-KR">
                <a:cs typeface="Times New Roman" panose="02020603050405020304" pitchFamily="18" charset="0"/>
              </a:rPr>
              <a:t>. </a:t>
            </a:r>
            <a:r>
              <a:rPr lang="ko-KR" altLang="ko-KR">
                <a:cs typeface="Times New Roman" panose="02020603050405020304" pitchFamily="18" charset="0"/>
              </a:rPr>
              <a:t>학습자는 학습문서명을 입력한다</a:t>
            </a:r>
            <a:r>
              <a:rPr lang="en-US" altLang="ko-KR">
                <a:cs typeface="Times New Roman" panose="02020603050405020304" pitchFamily="18" charset="0"/>
              </a:rPr>
              <a:t>. (A-8)</a:t>
            </a:r>
            <a:br>
              <a:rPr lang="en-US" altLang="ko-KR">
                <a:cs typeface="Times New Roman" panose="02020603050405020304" pitchFamily="18" charset="0"/>
              </a:rPr>
            </a:br>
            <a:r>
              <a:rPr lang="en-US" altLang="ko-KR" b="1">
                <a:cs typeface="Times New Roman" panose="02020603050405020304" pitchFamily="18" charset="0"/>
              </a:rPr>
              <a:t>		</a:t>
            </a:r>
            <a:r>
              <a:rPr lang="en-US" altLang="ko-KR" smtClean="0">
                <a:cs typeface="Times New Roman" panose="02020603050405020304" pitchFamily="18" charset="0"/>
              </a:rPr>
              <a:t>     </a:t>
            </a:r>
            <a:r>
              <a:rPr lang="ko-KR" altLang="ko-KR">
                <a:cs typeface="Times New Roman" panose="02020603050405020304" pitchFamily="18" charset="0"/>
              </a:rPr>
              <a:t>학습자는 학습문서의 저장할 위치를 입력한다</a:t>
            </a:r>
            <a:r>
              <a:rPr lang="en-US" altLang="ko-KR">
                <a:cs typeface="Times New Roman" panose="02020603050405020304" pitchFamily="18" charset="0"/>
              </a:rPr>
              <a:t>. (A-9)</a:t>
            </a:r>
            <a:br>
              <a:rPr lang="en-US" altLang="ko-KR">
                <a:cs typeface="Times New Roman" panose="02020603050405020304" pitchFamily="18" charset="0"/>
              </a:rPr>
            </a:br>
            <a:r>
              <a:rPr lang="en-US" altLang="ko-KR" b="1">
                <a:cs typeface="Times New Roman" panose="02020603050405020304" pitchFamily="18" charset="0"/>
              </a:rPr>
              <a:t>	</a:t>
            </a:r>
            <a:r>
              <a:rPr lang="en-US" altLang="ko-KR">
                <a:cs typeface="Times New Roman" panose="02020603050405020304" pitchFamily="18" charset="0"/>
              </a:rPr>
              <a:t>	    </a:t>
            </a:r>
            <a:r>
              <a:rPr lang="en-US" altLang="ko-KR" smtClean="0">
                <a:cs typeface="Times New Roman" panose="02020603050405020304" pitchFamily="18" charset="0"/>
              </a:rPr>
              <a:t> </a:t>
            </a:r>
            <a:r>
              <a:rPr lang="ko-KR" altLang="ko-KR">
                <a:cs typeface="Times New Roman" panose="02020603050405020304" pitchFamily="18" charset="0"/>
              </a:rPr>
              <a:t>학습자는 학습문서의 저장할 형식을 입력한다</a:t>
            </a:r>
            <a:r>
              <a:rPr lang="en-US" altLang="ko-KR">
                <a:cs typeface="Times New Roman" panose="02020603050405020304" pitchFamily="18" charset="0"/>
              </a:rPr>
              <a:t>. (A-3)</a:t>
            </a:r>
            <a:br>
              <a:rPr lang="en-US" altLang="ko-KR">
                <a:cs typeface="Times New Roman" panose="02020603050405020304" pitchFamily="18" charset="0"/>
              </a:rPr>
            </a:br>
            <a:r>
              <a:rPr lang="en-US" altLang="ko-KR" b="1">
                <a:cs typeface="Times New Roman" panose="02020603050405020304" pitchFamily="18" charset="0"/>
              </a:rPr>
              <a:t>	</a:t>
            </a:r>
            <a:r>
              <a:rPr lang="en-US" altLang="ko-KR" smtClean="0">
                <a:cs typeface="Times New Roman" panose="02020603050405020304" pitchFamily="18" charset="0"/>
              </a:rPr>
              <a:t>1-1-3-2-4</a:t>
            </a:r>
            <a:r>
              <a:rPr lang="en-US" altLang="ko-KR">
                <a:cs typeface="Times New Roman" panose="02020603050405020304" pitchFamily="18" charset="0"/>
              </a:rPr>
              <a:t>. </a:t>
            </a:r>
            <a:r>
              <a:rPr lang="ko-KR" altLang="ko-KR">
                <a:cs typeface="Times New Roman" panose="02020603050405020304" pitchFamily="18" charset="0"/>
              </a:rPr>
              <a:t>시스템은 입력받은 학습문서명을 저장 가능한지 검사한다</a:t>
            </a:r>
            <a:r>
              <a:rPr lang="en-US" altLang="ko-KR">
                <a:cs typeface="Times New Roman" panose="02020603050405020304" pitchFamily="18" charset="0"/>
              </a:rPr>
              <a:t>.(A-10)</a:t>
            </a:r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8633" y="313012"/>
            <a:ext cx="9342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학습문서 저장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881282" y="9321979"/>
            <a:ext cx="6071054" cy="1989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-2490009" y="7805818"/>
            <a:ext cx="1973942" cy="740229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SchedulerUI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29558" y="1837611"/>
            <a:ext cx="9232106" cy="1210874"/>
            <a:chOff x="976449" y="6594944"/>
            <a:chExt cx="9232106" cy="1210874"/>
          </a:xfrm>
        </p:grpSpPr>
        <p:grpSp>
          <p:nvGrpSpPr>
            <p:cNvPr id="24" name="그룹 23"/>
            <p:cNvGrpSpPr/>
            <p:nvPr/>
          </p:nvGrpSpPr>
          <p:grpSpPr>
            <a:xfrm>
              <a:off x="976449" y="7348618"/>
              <a:ext cx="9232106" cy="457200"/>
              <a:chOff x="-4841875" y="4743450"/>
              <a:chExt cx="9232106" cy="457200"/>
            </a:xfrm>
          </p:grpSpPr>
          <p:pic>
            <p:nvPicPr>
              <p:cNvPr id="27" name="Picture 8" descr="C:\Users\JavaPro\Desktop\그림파일\34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41082" y="4743450"/>
                <a:ext cx="9231313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-4841875" y="4743450"/>
                <a:ext cx="9232105" cy="45720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618895" y="6594944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848359" y="6594944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Controllerr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603556" y="1723098"/>
            <a:ext cx="6204682" cy="4007304"/>
            <a:chOff x="829557" y="4875660"/>
            <a:chExt cx="6204682" cy="4007304"/>
          </a:xfrm>
        </p:grpSpPr>
        <p:grpSp>
          <p:nvGrpSpPr>
            <p:cNvPr id="2" name="그룹 1"/>
            <p:cNvGrpSpPr/>
            <p:nvPr/>
          </p:nvGrpSpPr>
          <p:grpSpPr>
            <a:xfrm>
              <a:off x="829557" y="5615888"/>
              <a:ext cx="6174582" cy="3267076"/>
              <a:chOff x="829557" y="5615888"/>
              <a:chExt cx="6174582" cy="3267076"/>
            </a:xfrm>
          </p:grpSpPr>
          <p:pic>
            <p:nvPicPr>
              <p:cNvPr id="2052" name="Picture 4" descr="C:\Users\JavaPro\Desktop\그림파일\36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1" y="5615889"/>
                <a:ext cx="6173788" cy="3267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829557" y="5615888"/>
                <a:ext cx="6174581" cy="326707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1081866" y="4875660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DAO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60297" y="4875660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StudyDocument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9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8633" y="313012"/>
            <a:ext cx="9342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추가하기</a:t>
            </a:r>
            <a:r>
              <a:rPr lang="en-US" altLang="ko-KR" sz="44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4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JavaPro\Desktop\그림파일\11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31" y="2029505"/>
            <a:ext cx="11446508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2427788" y="87084"/>
            <a:ext cx="6535510" cy="2360079"/>
            <a:chOff x="5086125" y="639835"/>
            <a:chExt cx="6535510" cy="2360079"/>
          </a:xfrm>
        </p:grpSpPr>
        <p:grpSp>
          <p:nvGrpSpPr>
            <p:cNvPr id="4" name="그룹 3"/>
            <p:cNvGrpSpPr/>
            <p:nvPr/>
          </p:nvGrpSpPr>
          <p:grpSpPr>
            <a:xfrm>
              <a:off x="5086125" y="1009950"/>
              <a:ext cx="6071054" cy="1989964"/>
              <a:chOff x="1640114" y="5548548"/>
              <a:chExt cx="6071054" cy="1989964"/>
            </a:xfrm>
          </p:grpSpPr>
          <p:pic>
            <p:nvPicPr>
              <p:cNvPr id="2" name="Picture 2" descr="C:\Users\JavaPro\Desktop\그림파일\55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0114" y="5548548"/>
                <a:ext cx="6071054" cy="1989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1640114" y="5548548"/>
                <a:ext cx="6071054" cy="1989964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695543" y="639835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SchedulerUI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647693" y="697732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ScheduleListener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795838" y="2683326"/>
            <a:ext cx="7153865" cy="2751366"/>
            <a:chOff x="5919199" y="2891979"/>
            <a:chExt cx="7153865" cy="2751366"/>
          </a:xfrm>
        </p:grpSpPr>
        <p:grpSp>
          <p:nvGrpSpPr>
            <p:cNvPr id="5" name="그룹 4"/>
            <p:cNvGrpSpPr/>
            <p:nvPr/>
          </p:nvGrpSpPr>
          <p:grpSpPr>
            <a:xfrm>
              <a:off x="6942593" y="3262095"/>
              <a:ext cx="5143500" cy="2381250"/>
              <a:chOff x="717142" y="6092380"/>
              <a:chExt cx="5143500" cy="2381250"/>
            </a:xfrm>
          </p:grpSpPr>
          <p:pic>
            <p:nvPicPr>
              <p:cNvPr id="1027" name="Picture 3" descr="C:\Users\JavaPro\Desktop\그림파일\56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142" y="6092380"/>
                <a:ext cx="5143500" cy="2381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717142" y="6092380"/>
                <a:ext cx="5143500" cy="238125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5919199" y="2891980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ScheduleListener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099122" y="2891979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AddScheduleUI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6751" y="697732"/>
            <a:ext cx="9739085" cy="2638118"/>
            <a:chOff x="-463140" y="4219882"/>
            <a:chExt cx="9739085" cy="2638118"/>
          </a:xfrm>
        </p:grpSpPr>
        <p:grpSp>
          <p:nvGrpSpPr>
            <p:cNvPr id="21" name="그룹 20"/>
            <p:cNvGrpSpPr/>
            <p:nvPr/>
          </p:nvGrpSpPr>
          <p:grpSpPr>
            <a:xfrm>
              <a:off x="176751" y="4667250"/>
              <a:ext cx="8535988" cy="2190750"/>
              <a:chOff x="176751" y="4667250"/>
              <a:chExt cx="8535988" cy="2190750"/>
            </a:xfrm>
          </p:grpSpPr>
          <p:pic>
            <p:nvPicPr>
              <p:cNvPr id="1028" name="Picture 4" descr="C:\Users\JavaPro\Desktop\그림파일\5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751" y="4667250"/>
                <a:ext cx="8535988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176751" y="4667250"/>
                <a:ext cx="8535988" cy="2190750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-463140" y="4219882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AddScheduleUI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302003" y="4219882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JMyCalendar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76751" y="1022308"/>
            <a:ext cx="11847090" cy="2829713"/>
            <a:chOff x="-20862" y="3269350"/>
            <a:chExt cx="12212862" cy="3027814"/>
          </a:xfrm>
        </p:grpSpPr>
        <p:grpSp>
          <p:nvGrpSpPr>
            <p:cNvPr id="26" name="그룹 25"/>
            <p:cNvGrpSpPr/>
            <p:nvPr/>
          </p:nvGrpSpPr>
          <p:grpSpPr>
            <a:xfrm>
              <a:off x="816642" y="3732098"/>
              <a:ext cx="10827258" cy="2565066"/>
              <a:chOff x="802247" y="3160138"/>
              <a:chExt cx="10827258" cy="2565066"/>
            </a:xfrm>
          </p:grpSpPr>
          <p:pic>
            <p:nvPicPr>
              <p:cNvPr id="1029" name="Picture 5" descr="C:\Users\JavaPro\Desktop\그림파일\58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642" y="3160139"/>
                <a:ext cx="10812863" cy="2565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직사각형 29"/>
              <p:cNvSpPr/>
              <p:nvPr/>
            </p:nvSpPr>
            <p:spPr>
              <a:xfrm>
                <a:off x="802247" y="3160138"/>
                <a:ext cx="10827258" cy="256506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-20862" y="3269350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JMyCalendar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799363" y="3269350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CalendarTime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218058" y="3269350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CalendarListener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317478" y="515095"/>
            <a:ext cx="8291674" cy="4429980"/>
            <a:chOff x="1063264" y="2683327"/>
            <a:chExt cx="8291674" cy="4429980"/>
          </a:xfrm>
        </p:grpSpPr>
        <p:grpSp>
          <p:nvGrpSpPr>
            <p:cNvPr id="28" name="그룹 27"/>
            <p:cNvGrpSpPr/>
            <p:nvPr/>
          </p:nvGrpSpPr>
          <p:grpSpPr>
            <a:xfrm>
              <a:off x="1956122" y="3211933"/>
              <a:ext cx="7398816" cy="3901374"/>
              <a:chOff x="1953080" y="2447162"/>
              <a:chExt cx="7398816" cy="3901374"/>
            </a:xfrm>
          </p:grpSpPr>
          <p:pic>
            <p:nvPicPr>
              <p:cNvPr id="1030" name="Picture 6" descr="C:\Users\JavaPro\Desktop\그림파일\59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3080" y="2447163"/>
                <a:ext cx="7398816" cy="3901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직사각형 36"/>
              <p:cNvSpPr/>
              <p:nvPr/>
            </p:nvSpPr>
            <p:spPr>
              <a:xfrm>
                <a:off x="1953080" y="2447162"/>
                <a:ext cx="7398816" cy="390137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1063264" y="2683327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AddSchedule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097665" y="2683327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Alarm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327453" y="2683327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AlarmListener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66190" y="1195903"/>
            <a:ext cx="10103207" cy="2722791"/>
            <a:chOff x="1223365" y="4135209"/>
            <a:chExt cx="10103207" cy="2722791"/>
          </a:xfrm>
        </p:grpSpPr>
        <p:grpSp>
          <p:nvGrpSpPr>
            <p:cNvPr id="31" name="그룹 30"/>
            <p:cNvGrpSpPr/>
            <p:nvPr/>
          </p:nvGrpSpPr>
          <p:grpSpPr>
            <a:xfrm>
              <a:off x="2076520" y="4505324"/>
              <a:ext cx="8774114" cy="2352676"/>
              <a:chOff x="2076520" y="4505324"/>
              <a:chExt cx="8774114" cy="2352676"/>
            </a:xfrm>
          </p:grpSpPr>
          <p:pic>
            <p:nvPicPr>
              <p:cNvPr id="1031" name="Picture 7" descr="C:\Users\JavaPro\Desktop\그림파일\61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6521" y="4505325"/>
                <a:ext cx="8774113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2076520" y="4505324"/>
                <a:ext cx="8774113" cy="235267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9352630" y="4135209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FileDialog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23365" y="4135209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AddSchedule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9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8633" y="313012"/>
            <a:ext cx="34772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C:\Users\JavaPro\Desktop\그림파일\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1" y="1910649"/>
            <a:ext cx="5365784" cy="31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JavaPro\Desktop\그림파일\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5" y="2036005"/>
            <a:ext cx="3067050" cy="293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avaPro\Desktop\그림파일\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99" y="216595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>
            <a:off x="5371085" y="3505633"/>
            <a:ext cx="324904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JavaPro\Desktop\그림파일\6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57" y="0"/>
            <a:ext cx="2225648" cy="24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8633" y="313012"/>
            <a:ext cx="9342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추가하기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795838" y="7283005"/>
            <a:ext cx="6071054" cy="1989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53080" y="7537758"/>
            <a:ext cx="1973942" cy="740229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SchedulerUI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79313" y="3658577"/>
            <a:ext cx="8581942" cy="1372200"/>
            <a:chOff x="236394" y="5390550"/>
            <a:chExt cx="8581942" cy="1372200"/>
          </a:xfrm>
        </p:grpSpPr>
        <p:grpSp>
          <p:nvGrpSpPr>
            <p:cNvPr id="7" name="그룹 6"/>
            <p:cNvGrpSpPr/>
            <p:nvPr/>
          </p:nvGrpSpPr>
          <p:grpSpPr>
            <a:xfrm>
              <a:off x="1134162" y="5915025"/>
              <a:ext cx="6840538" cy="847725"/>
              <a:chOff x="1134162" y="5915025"/>
              <a:chExt cx="6840538" cy="847725"/>
            </a:xfrm>
          </p:grpSpPr>
          <p:pic>
            <p:nvPicPr>
              <p:cNvPr id="10" name="Picture 8" descr="C:\Users\JavaPro\Desktop\그림파일\6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162" y="5915025"/>
                <a:ext cx="6840538" cy="847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134162" y="5915025"/>
                <a:ext cx="6840538" cy="84772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236394" y="5390550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AddListener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844394" y="5390550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Controller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C:\Users\JavaPro\Desktop\그림파일\222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49"/>
          <a:stretch/>
        </p:blipFill>
        <p:spPr bwMode="auto">
          <a:xfrm>
            <a:off x="318633" y="2150269"/>
            <a:ext cx="11635399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76751" y="3367902"/>
            <a:ext cx="11803064" cy="2478023"/>
            <a:chOff x="388936" y="5346763"/>
            <a:chExt cx="11803064" cy="2478023"/>
          </a:xfrm>
        </p:grpSpPr>
        <p:grpSp>
          <p:nvGrpSpPr>
            <p:cNvPr id="2" name="그룹 1"/>
            <p:cNvGrpSpPr/>
            <p:nvPr/>
          </p:nvGrpSpPr>
          <p:grpSpPr>
            <a:xfrm>
              <a:off x="388936" y="5891211"/>
              <a:ext cx="11803064" cy="1933575"/>
              <a:chOff x="-1" y="5604183"/>
              <a:chExt cx="11803064" cy="1933575"/>
            </a:xfrm>
          </p:grpSpPr>
          <p:pic>
            <p:nvPicPr>
              <p:cNvPr id="2051" name="Picture 3" descr="C:\Users\JavaPro\Desktop\그림파일\63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5604183"/>
                <a:ext cx="11803063" cy="1933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-1" y="5604183"/>
                <a:ext cx="11803063" cy="1933575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2004147" y="5346763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Controller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149361" y="5346763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DAO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844685" y="5346763"/>
              <a:ext cx="1973942" cy="740229"/>
            </a:xfrm>
            <a:prstGeom prst="rect">
              <a:avLst/>
            </a:prstGeom>
            <a:solidFill>
              <a:srgbClr val="FFFF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DayScheduleInfo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34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884228" y="3451519"/>
            <a:ext cx="1646522" cy="1862048"/>
            <a:chOff x="9826172" y="311769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136271" y="3117696"/>
              <a:ext cx="100540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318633" y="313012"/>
            <a:ext cx="3967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0930" y="2724950"/>
            <a:ext cx="7876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Demonstration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11151" y="5083632"/>
            <a:ext cx="1877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시연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38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043138" y="2680931"/>
            <a:ext cx="5034860" cy="1862048"/>
            <a:chOff x="9826172" y="3082176"/>
            <a:chExt cx="1646522" cy="1862048"/>
          </a:xfrm>
        </p:grpSpPr>
        <p:sp>
          <p:nvSpPr>
            <p:cNvPr id="2" name="직사각형 1"/>
            <p:cNvSpPr/>
            <p:nvPr/>
          </p:nvSpPr>
          <p:spPr>
            <a:xfrm>
              <a:off x="9826172" y="3251200"/>
              <a:ext cx="1646522" cy="1524000"/>
            </a:xfrm>
            <a:prstGeom prst="rect">
              <a:avLst/>
            </a:prstGeom>
            <a:solidFill>
              <a:srgbClr val="3F3F3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932170" y="3082176"/>
              <a:ext cx="13823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9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 &amp; A</a:t>
              </a:r>
              <a:endParaRPr lang="ko-KR" altLang="en-US" sz="1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90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9826172" y="4775200"/>
              <a:ext cx="1625600" cy="0"/>
            </a:xfrm>
            <a:prstGeom prst="line">
              <a:avLst/>
            </a:prstGeom>
            <a:ln w="28575"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318633" y="313012"/>
            <a:ext cx="3967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91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18633" y="313012"/>
            <a:ext cx="3967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20930" y="2724950"/>
            <a:ext cx="7876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30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8633" y="313012"/>
            <a:ext cx="2129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83187" y="1371328"/>
            <a:ext cx="6160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  Program</a:t>
            </a:r>
            <a:endParaRPr lang="ko-KR" altLang="en-US" sz="4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83187" y="2520693"/>
            <a:ext cx="100087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⇒ </a:t>
            </a:r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학습 단계에 있는 </a:t>
            </a:r>
            <a:r>
              <a:rPr lang="en-US" altLang="ko-KR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Java </a:t>
            </a:r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학습자들이 </a:t>
            </a:r>
            <a:r>
              <a:rPr lang="en-US" altLang="ko-KR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Source Code</a:t>
            </a:r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의</a:t>
            </a:r>
            <a:endParaRPr lang="en-US" altLang="ko-KR" sz="32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</a:t>
            </a:r>
            <a:r>
              <a:rPr lang="en-US" altLang="ko-KR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    </a:t>
            </a:r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내용을 손 쉽게 정리할 수 있도록 도와주는 프로그램</a:t>
            </a:r>
            <a:endParaRPr lang="ko-KR" altLang="en-US" sz="4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83187" y="4311393"/>
            <a:ext cx="10427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⇒ Source Code</a:t>
            </a:r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의 학습 파일 생성과 함께 학습 자료를</a:t>
            </a:r>
            <a:endParaRPr lang="en-US" altLang="ko-KR" sz="32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</a:t>
            </a:r>
            <a:r>
              <a:rPr lang="en-US" altLang="ko-KR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   </a:t>
            </a:r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체계적으로 관리해주는 간단한 일정 관리 프로그램 지원</a:t>
            </a:r>
            <a:endParaRPr lang="ko-KR" altLang="en-US" sz="4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8633" y="313012"/>
            <a:ext cx="2129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02437" y="350241"/>
            <a:ext cx="6160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Tool Kit  Program</a:t>
            </a:r>
            <a:endParaRPr lang="ko-KR" altLang="en-US" sz="4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0A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83187" y="1491993"/>
            <a:ext cx="10008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◈ </a:t>
            </a:r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시스템 한계 및 제공 서비스 단위</a:t>
            </a:r>
            <a:endParaRPr lang="ko-KR" altLang="en-US" sz="4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83187" y="2482593"/>
            <a:ext cx="11170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일정 관리 프로그램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⇒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학습자는 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STK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프로그램의 월 기반 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Scheduler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를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  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활용하여 일정을 추가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,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수정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,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검색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,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삭제할 수 있다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.</a:t>
            </a:r>
            <a:endParaRPr lang="ko-KR" altLang="en-US" sz="4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3187" y="4676617"/>
            <a:ext cx="11170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2. 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학습 문서 작성 프로그램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⇒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학습자는 작성한 작성 날짜 기반으로 관리되는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 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학습 문서를 추가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,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저장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,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삭제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,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열기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,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수정할 수 있다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.</a:t>
            </a:r>
            <a:endParaRPr lang="ko-KR" altLang="en-US" sz="4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8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8633" y="313012"/>
            <a:ext cx="186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:\Users\JavaPro\Desktop\그림파일\7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46" y="1249509"/>
            <a:ext cx="5337744" cy="300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avaPro\Desktop\그림파일\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702716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73587" y="4978143"/>
            <a:ext cx="11170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⇒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많은 학습량과 시간을 요구하는 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Programming language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공부</a:t>
            </a:r>
            <a:r>
              <a:rPr lang="ko-KR" altLang="en-US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에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   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시간을 절약하고  체계적으로 학습 자료를 관리하고 싶은 학습자들</a:t>
            </a:r>
            <a:endParaRPr lang="ko-KR" altLang="en-US" sz="4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7162800" y="3515145"/>
            <a:ext cx="803832" cy="1358643"/>
          </a:xfrm>
          <a:prstGeom prst="downArrow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8633" y="313012"/>
            <a:ext cx="1868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F3F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JavaPro\Desktop\그림파일\8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83" y="1197000"/>
            <a:ext cx="5543550" cy="41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962650" y="3778988"/>
            <a:ext cx="5981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⇒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전세계적으로 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Java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학습자들이 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</a:t>
            </a: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  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더욱 더 증가하고 있는 추세</a:t>
            </a:r>
            <a:endParaRPr lang="ko-KR" altLang="en-US" sz="40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2650" y="1561130"/>
            <a:ext cx="5981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▶ </a:t>
            </a: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오늘날 바쁜 일정으로 인해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   시간을 절약하고 싶어하는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8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Arial" panose="020B0604020202020204" pitchFamily="34" charset="0"/>
              </a:rPr>
              <a:t>    많은 학습자들</a:t>
            </a:r>
            <a:endParaRPr lang="en-US" altLang="ko-KR" sz="2800" spc="-1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HY헤드라인M" pitchFamily="18" charset="-127"/>
              <a:ea typeface="HY헤드라인M" pitchFamily="18" charset="-127"/>
              <a:cs typeface="Arial" panose="020B0604020202020204" pitchFamily="34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6751" y="313012"/>
            <a:ext cx="0" cy="779408"/>
          </a:xfrm>
          <a:prstGeom prst="line">
            <a:avLst/>
          </a:prstGeom>
          <a:ln w="57150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4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2969</Words>
  <Application>Microsoft Office PowerPoint</Application>
  <PresentationFormat>사용자 지정</PresentationFormat>
  <Paragraphs>829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굴림</vt:lpstr>
      <vt:lpstr>Arial</vt:lpstr>
      <vt:lpstr>Arial Unicode MS</vt:lpstr>
      <vt:lpstr>Times New Roman</vt:lpstr>
      <vt:lpstr>맑은 고딕</vt:lpstr>
      <vt:lpstr>HY견고딕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JavaPro</cp:lastModifiedBy>
  <cp:revision>61</cp:revision>
  <dcterms:created xsi:type="dcterms:W3CDTF">2013-12-18T12:51:48Z</dcterms:created>
  <dcterms:modified xsi:type="dcterms:W3CDTF">2015-05-15T18:03:58Z</dcterms:modified>
</cp:coreProperties>
</file>